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527" r:id="rId2"/>
    <p:sldId id="594" r:id="rId3"/>
    <p:sldId id="711" r:id="rId4"/>
    <p:sldId id="712" r:id="rId5"/>
    <p:sldId id="529" r:id="rId6"/>
    <p:sldId id="709" r:id="rId7"/>
    <p:sldId id="710" r:id="rId8"/>
    <p:sldId id="716" r:id="rId9"/>
    <p:sldId id="533" r:id="rId10"/>
    <p:sldId id="715" r:id="rId11"/>
    <p:sldId id="349" r:id="rId12"/>
    <p:sldId id="351" r:id="rId13"/>
    <p:sldId id="348" r:id="rId14"/>
    <p:sldId id="360" r:id="rId15"/>
    <p:sldId id="356" r:id="rId16"/>
    <p:sldId id="361" r:id="rId17"/>
    <p:sldId id="713" r:id="rId18"/>
    <p:sldId id="357" r:id="rId19"/>
    <p:sldId id="714" r:id="rId20"/>
    <p:sldId id="358" r:id="rId21"/>
    <p:sldId id="359" r:id="rId22"/>
    <p:sldId id="350" r:id="rId23"/>
    <p:sldId id="536" r:id="rId24"/>
    <p:sldId id="319" r:id="rId25"/>
    <p:sldId id="315" r:id="rId26"/>
    <p:sldId id="436" r:id="rId27"/>
    <p:sldId id="656" r:id="rId28"/>
    <p:sldId id="363" r:id="rId29"/>
    <p:sldId id="365" r:id="rId30"/>
    <p:sldId id="366" r:id="rId31"/>
    <p:sldId id="367" r:id="rId32"/>
    <p:sldId id="368" r:id="rId33"/>
    <p:sldId id="370" r:id="rId34"/>
    <p:sldId id="369" r:id="rId35"/>
    <p:sldId id="535" r:id="rId36"/>
    <p:sldId id="384" r:id="rId37"/>
    <p:sldId id="362" r:id="rId38"/>
    <p:sldId id="364" r:id="rId39"/>
    <p:sldId id="655" r:id="rId40"/>
    <p:sldId id="373" r:id="rId41"/>
    <p:sldId id="372" r:id="rId42"/>
    <p:sldId id="374" r:id="rId43"/>
    <p:sldId id="375" r:id="rId44"/>
    <p:sldId id="376" r:id="rId45"/>
    <p:sldId id="379" r:id="rId46"/>
    <p:sldId id="380" r:id="rId47"/>
    <p:sldId id="377" r:id="rId48"/>
    <p:sldId id="378" r:id="rId49"/>
    <p:sldId id="381" r:id="rId50"/>
    <p:sldId id="382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429" r:id="rId76"/>
    <p:sldId id="430" r:id="rId77"/>
    <p:sldId id="432" r:id="rId78"/>
    <p:sldId id="434" r:id="rId79"/>
  </p:sldIdLst>
  <p:sldSz cx="9144000" cy="6858000" type="screen4x3"/>
  <p:notesSz cx="6648450" cy="9782175"/>
  <p:custDataLst>
    <p:tags r:id="rId82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800080"/>
      </a:buClr>
      <a:buFont typeface="Wingdings" panose="05000000000000000000" pitchFamily="2" charset="2"/>
      <a:buChar char="²"/>
      <a:defRPr sz="3200" b="1" i="0" u="none" kern="1200" baseline="0">
        <a:solidFill>
          <a:srgbClr val="333399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990099"/>
    <a:srgbClr val="CC66FF"/>
    <a:srgbClr val="CC99FF"/>
    <a:srgbClr val="993366"/>
    <a:srgbClr val="333399"/>
    <a:srgbClr val="80008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9"/>
    <p:restoredTop sz="96724"/>
  </p:normalViewPr>
  <p:slideViewPr>
    <p:cSldViewPr showGuides="1">
      <p:cViewPr varScale="1">
        <p:scale>
          <a:sx n="95" d="100"/>
          <a:sy n="95" d="100"/>
        </p:scale>
        <p:origin x="1044" y="68"/>
      </p:cViewPr>
      <p:guideLst>
        <p:guide orient="horz" pos="2130"/>
        <p:guide pos="2880"/>
      </p:guideLst>
    </p:cSldViewPr>
  </p:slideViewPr>
  <p:outlineViewPr>
    <p:cViewPr>
      <p:scale>
        <a:sx n="33" d="100"/>
        <a:sy n="33" d="100"/>
      </p:scale>
      <p:origin x="0" y="4182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buClr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3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buClr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buClrTx/>
              <a:buFontTx/>
              <a:buNone/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293225"/>
            <a:ext cx="2881313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>
              <a:buClrTx/>
              <a:buFontTx/>
              <a:buNone/>
            </a:pPr>
            <a:fld id="{9A0DB2DC-4C9A-4742-B13C-FB6460FD3503}" type="slidenum">
              <a:rPr lang="en-US" altLang="zh-CN" sz="1200" b="0" strike="noStrike" noProof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b="0" strike="noStrike" noProof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79475" y="733425"/>
            <a:ext cx="4889500" cy="36687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anose="05000000000000000000" pitchFamily="2" charset="2"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AutoShape 1041"/>
          <p:cNvSpPr>
            <a:spLocks noChangeArrowheads="1"/>
          </p:cNvSpPr>
          <p:nvPr/>
        </p:nvSpPr>
        <p:spPr bwMode="auto">
          <a:xfrm>
            <a:off x="1116013" y="188913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5400" dirty="0"/>
              <a:t>编译原理实验内容</a:t>
            </a:r>
            <a:br>
              <a:rPr lang="zh-CN" altLang="en-US" sz="5400" dirty="0"/>
            </a:br>
            <a:endParaRPr lang="zh-CN" altLang="en-U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036496" cy="1470025"/>
          </a:xfrm>
        </p:spPr>
        <p:txBody>
          <a:bodyPr/>
          <a:lstStyle/>
          <a:p>
            <a:pPr algn="ctr"/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实验一</a:t>
            </a: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b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</a:br>
            <a:r>
              <a:rPr lang="en-US" altLang="zh-CN" sz="5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“Hello world”</a:t>
            </a:r>
            <a:r>
              <a:rPr lang="zh-CN" altLang="en-US" sz="5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的生命周期</a:t>
            </a:r>
            <a:br>
              <a:rPr lang="zh-CN" altLang="en-US" sz="5400" dirty="0"/>
            </a:b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38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98237" y="1173959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79132" y="1215390"/>
            <a:ext cx="62874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可执行程序是怎样生成的？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31997" y="2114551"/>
            <a:ext cx="2231231" cy="1284446"/>
          </a:xfrm>
          <a:solidFill>
            <a:srgbClr val="808000">
              <a:alpha val="23921"/>
            </a:srgbClr>
          </a:solidFill>
          <a:ln>
            <a:solidFill>
              <a:schemeClr val="tx1"/>
            </a:solidFill>
            <a:miter lim="800000"/>
          </a:ln>
        </p:spPr>
        <p:txBody>
          <a:bodyPr lIns="47625" tIns="19050" rIns="47625" bIns="19050">
            <a:spAutoFit/>
          </a:bodyPr>
          <a:lstStyle/>
          <a:p>
            <a:pPr marL="152400" indent="-152400">
              <a:spcBef>
                <a:spcPct val="0"/>
              </a:spcBef>
              <a:buNone/>
            </a:pPr>
            <a:r>
              <a:rPr lang="en-US" altLang="zh-CN" sz="1500">
                <a:solidFill>
                  <a:schemeClr val="accent2"/>
                </a:solidFill>
                <a:cs typeface="Arial" panose="020B0604020202020204" pitchFamily="34" charset="0"/>
              </a:rPr>
              <a:t>#include &lt;stdio.h&gt;</a:t>
            </a:r>
          </a:p>
          <a:p>
            <a:pPr marL="152400" indent="-152400">
              <a:spcBef>
                <a:spcPct val="0"/>
              </a:spcBef>
              <a:buNone/>
            </a:pPr>
            <a:endParaRPr lang="en-US" altLang="zh-CN" sz="150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152400" indent="-152400">
              <a:spcBef>
                <a:spcPct val="0"/>
              </a:spcBef>
              <a:buNone/>
            </a:pPr>
            <a:r>
              <a:rPr lang="en-US" altLang="zh-CN" sz="1500">
                <a:solidFill>
                  <a:schemeClr val="accent2"/>
                </a:solidFill>
                <a:cs typeface="Arial" panose="020B0604020202020204" pitchFamily="34" charset="0"/>
              </a:rPr>
              <a:t>int main()</a:t>
            </a:r>
          </a:p>
          <a:p>
            <a:pPr marL="152400" indent="-152400">
              <a:spcBef>
                <a:spcPct val="0"/>
              </a:spcBef>
              <a:buNone/>
            </a:pPr>
            <a:r>
              <a:rPr lang="en-US" altLang="zh-CN" sz="1500">
                <a:solidFill>
                  <a:schemeClr val="accent2"/>
                </a:solidFill>
                <a:cs typeface="Arial" panose="020B0604020202020204" pitchFamily="34" charset="0"/>
              </a:rPr>
              <a:t>{</a:t>
            </a:r>
          </a:p>
          <a:p>
            <a:pPr marL="152400" indent="-152400">
              <a:spcBef>
                <a:spcPct val="0"/>
              </a:spcBef>
              <a:buNone/>
            </a:pPr>
            <a:r>
              <a:rPr lang="en-US" altLang="zh-CN" sz="1500">
                <a:solidFill>
                  <a:schemeClr val="accent2"/>
                </a:solidFill>
                <a:cs typeface="Arial" panose="020B0604020202020204" pitchFamily="34" charset="0"/>
              </a:rPr>
              <a:t>    printf("hello, world\n");</a:t>
            </a:r>
          </a:p>
          <a:p>
            <a:pPr marL="152400" indent="-152400">
              <a:spcBef>
                <a:spcPct val="0"/>
              </a:spcBef>
              <a:buNone/>
            </a:pPr>
            <a:r>
              <a:rPr lang="en-US" altLang="zh-CN" sz="1500">
                <a:solidFill>
                  <a:schemeClr val="accent2"/>
                </a:solidFill>
                <a:cs typeface="Arial" panose="020B0604020202020204" pitchFamily="34" charset="0"/>
              </a:rPr>
              <a:t>}</a:t>
            </a:r>
            <a:endParaRPr lang="zh-CN" altLang="en-US" sz="150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36219" y="1633062"/>
            <a:ext cx="4029075" cy="2090261"/>
            <a:chOff x="5613" y="1555"/>
            <a:chExt cx="8460" cy="4389"/>
          </a:xfrm>
        </p:grpSpPr>
        <p:sp>
          <p:nvSpPr>
            <p:cNvPr id="359430" name="Rectangle 6"/>
            <p:cNvSpPr>
              <a:spLocks noChangeArrowheads="1"/>
            </p:cNvSpPr>
            <p:nvPr/>
          </p:nvSpPr>
          <p:spPr bwMode="auto">
            <a:xfrm>
              <a:off x="5613" y="2260"/>
              <a:ext cx="8460" cy="36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# i n c l u d e &lt;sp&gt; &lt; s t d i o .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35 105 110 99 108 117 100 101 32 60 115 116 100 105 111 46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h &gt; \n \n i n t &lt;sp&gt; m a i n ( ) \n {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104 62 10 10 105 110 116 32 109 97 105 110 40 41 10 123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\n &lt;sp&gt; &lt;sp&gt; &lt;sp&gt; &lt;sp&gt; p r i n t f ( " h e l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10 32 32 32 32 112 114 105 110 116 102 40 34 104 101 108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l o , &lt;sp&gt; w o r l d \ n " ) ; \n }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108 111 44 32 119 111 114 108 100 92 110 34 41 59 10 125</a:t>
              </a:r>
            </a:p>
          </p:txBody>
        </p:sp>
        <p:sp>
          <p:nvSpPr>
            <p:cNvPr id="359431" name="Text Box 7"/>
            <p:cNvSpPr txBox="1">
              <a:spLocks noChangeArrowheads="1"/>
            </p:cNvSpPr>
            <p:nvPr/>
          </p:nvSpPr>
          <p:spPr bwMode="auto">
            <a:xfrm>
              <a:off x="5623" y="1555"/>
              <a:ext cx="7862" cy="7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altLang="zh-CN" sz="1650" dirty="0" err="1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hello.c</a:t>
              </a:r>
              <a:r>
                <a:rPr lang="zh-CN" altLang="en-US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的</a:t>
              </a:r>
              <a:r>
                <a:rPr lang="en-US" altLang="zh-CN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ASCII</a:t>
              </a:r>
              <a:r>
                <a:rPr lang="zh-CN" altLang="en-US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文本表示</a:t>
              </a:r>
            </a:p>
          </p:txBody>
        </p:sp>
      </p:grp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462915" y="3496866"/>
            <a:ext cx="277058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50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功能：输出“</a:t>
            </a:r>
            <a:r>
              <a:rPr lang="en-US" altLang="zh-CN" sz="150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hello, world”</a:t>
            </a:r>
          </a:p>
        </p:txBody>
      </p:sp>
      <p:sp>
        <p:nvSpPr>
          <p:cNvPr id="565263" name="Rectangle 15"/>
          <p:cNvSpPr>
            <a:spLocks noChangeArrowheads="1"/>
          </p:cNvSpPr>
          <p:nvPr/>
        </p:nvSpPr>
        <p:spPr bwMode="auto">
          <a:xfrm>
            <a:off x="4717256" y="3599498"/>
            <a:ext cx="29113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计算机不能直接执行</a:t>
            </a:r>
            <a:r>
              <a:rPr lang="en-US" altLang="zh-CN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hello.c</a:t>
            </a:r>
            <a:r>
              <a:rPr lang="zh-CN" altLang="en-US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</a:p>
        </p:txBody>
      </p:sp>
      <p:sp>
        <p:nvSpPr>
          <p:cNvPr id="565256" name="Text Box 8"/>
          <p:cNvSpPr txBox="1">
            <a:spLocks noChangeArrowheads="1"/>
          </p:cNvSpPr>
          <p:nvPr/>
        </p:nvSpPr>
        <p:spPr bwMode="auto">
          <a:xfrm>
            <a:off x="1800702" y="4903946"/>
            <a:ext cx="691039" cy="611706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预处理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(cpp)</a:t>
            </a:r>
          </a:p>
        </p:txBody>
      </p:sp>
      <p:sp>
        <p:nvSpPr>
          <p:cNvPr id="565257" name="Text Box 9"/>
          <p:cNvSpPr txBox="1">
            <a:spLocks noChangeArrowheads="1"/>
          </p:cNvSpPr>
          <p:nvPr/>
        </p:nvSpPr>
        <p:spPr bwMode="auto">
          <a:xfrm>
            <a:off x="3389948" y="4903946"/>
            <a:ext cx="691039" cy="611706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编译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(cc1)</a:t>
            </a:r>
          </a:p>
        </p:txBody>
      </p:sp>
      <p:sp>
        <p:nvSpPr>
          <p:cNvPr id="565258" name="Text Box 10"/>
          <p:cNvSpPr txBox="1">
            <a:spLocks noChangeArrowheads="1"/>
          </p:cNvSpPr>
          <p:nvPr/>
        </p:nvSpPr>
        <p:spPr bwMode="auto">
          <a:xfrm>
            <a:off x="4959192" y="4903946"/>
            <a:ext cx="691039" cy="611706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汇编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(as)</a:t>
            </a:r>
          </a:p>
        </p:txBody>
      </p:sp>
      <p:sp>
        <p:nvSpPr>
          <p:cNvPr id="565259" name="Text Box 11"/>
          <p:cNvSpPr txBox="1">
            <a:spLocks noChangeArrowheads="1"/>
          </p:cNvSpPr>
          <p:nvPr/>
        </p:nvSpPr>
        <p:spPr bwMode="auto">
          <a:xfrm>
            <a:off x="6567487" y="4903946"/>
            <a:ext cx="690563" cy="611706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350">
                <a:latin typeface="微软雅黑" panose="020B0503020204020204" charset="-122"/>
                <a:ea typeface="微软雅黑" panose="020B0503020204020204" charset="-122"/>
              </a:rPr>
              <a:t>链接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350">
                <a:latin typeface="微软雅黑" panose="020B0503020204020204" charset="-122"/>
                <a:ea typeface="微软雅黑" panose="020B0503020204020204" charset="-122"/>
              </a:rPr>
              <a:t>(ld)</a:t>
            </a:r>
          </a:p>
        </p:txBody>
      </p:sp>
      <p:grpSp>
        <p:nvGrpSpPr>
          <p:cNvPr id="2" name="Group 12"/>
          <p:cNvGrpSpPr/>
          <p:nvPr/>
        </p:nvGrpSpPr>
        <p:grpSpPr bwMode="auto">
          <a:xfrm>
            <a:off x="5231607" y="4240054"/>
            <a:ext cx="1341596" cy="652463"/>
            <a:chOff x="3295" y="2749"/>
            <a:chExt cx="942" cy="458"/>
          </a:xfrm>
        </p:grpSpPr>
        <p:sp>
          <p:nvSpPr>
            <p:cNvPr id="54313" name="Line 13"/>
            <p:cNvSpPr>
              <a:spLocks noChangeShapeType="1"/>
            </p:cNvSpPr>
            <p:nvPr/>
          </p:nvSpPr>
          <p:spPr bwMode="auto">
            <a:xfrm>
              <a:off x="3889" y="2877"/>
              <a:ext cx="348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54314" name="Text Box 14"/>
            <p:cNvSpPr txBox="1">
              <a:spLocks noChangeArrowheads="1"/>
            </p:cNvSpPr>
            <p:nvPr/>
          </p:nvSpPr>
          <p:spPr bwMode="auto">
            <a:xfrm>
              <a:off x="3295" y="2749"/>
              <a:ext cx="649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350"/>
                <a:t>printf.o</a:t>
              </a:r>
            </a:p>
          </p:txBody>
        </p:sp>
      </p:grpSp>
      <p:grpSp>
        <p:nvGrpSpPr>
          <p:cNvPr id="3" name="Group 16"/>
          <p:cNvGrpSpPr/>
          <p:nvPr/>
        </p:nvGrpSpPr>
        <p:grpSpPr bwMode="auto">
          <a:xfrm>
            <a:off x="879157" y="4765357"/>
            <a:ext cx="934403" cy="910036"/>
            <a:chOff x="239" y="3230"/>
            <a:chExt cx="656" cy="639"/>
          </a:xfrm>
        </p:grpSpPr>
        <p:grpSp>
          <p:nvGrpSpPr>
            <p:cNvPr id="54309" name="Group 17"/>
            <p:cNvGrpSpPr/>
            <p:nvPr/>
          </p:nvGrpSpPr>
          <p:grpSpPr bwMode="auto">
            <a:xfrm>
              <a:off x="273" y="3230"/>
              <a:ext cx="622" cy="357"/>
              <a:chOff x="219" y="3401"/>
              <a:chExt cx="622" cy="357"/>
            </a:xfrm>
          </p:grpSpPr>
          <p:sp>
            <p:nvSpPr>
              <p:cNvPr id="54311" name="Line 1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312" name="Text Box 1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350"/>
                  <a:t>hello.c</a:t>
                </a:r>
              </a:p>
            </p:txBody>
          </p:sp>
        </p:grpSp>
        <p:sp>
          <p:nvSpPr>
            <p:cNvPr id="54310" name="Text Box 20"/>
            <p:cNvSpPr txBox="1">
              <a:spLocks noChangeArrowheads="1"/>
            </p:cNvSpPr>
            <p:nvPr/>
          </p:nvSpPr>
          <p:spPr bwMode="auto">
            <a:xfrm>
              <a:off x="239" y="3512"/>
              <a:ext cx="631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</a:t>
              </a:r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grpSp>
        <p:nvGrpSpPr>
          <p:cNvPr id="8" name="Group 21"/>
          <p:cNvGrpSpPr/>
          <p:nvPr/>
        </p:nvGrpSpPr>
        <p:grpSpPr bwMode="auto">
          <a:xfrm>
            <a:off x="2432686" y="4772499"/>
            <a:ext cx="973931" cy="895746"/>
            <a:chOff x="1330" y="3215"/>
            <a:chExt cx="684" cy="629"/>
          </a:xfrm>
        </p:grpSpPr>
        <p:grpSp>
          <p:nvGrpSpPr>
            <p:cNvPr id="54305" name="Group 22"/>
            <p:cNvGrpSpPr/>
            <p:nvPr/>
          </p:nvGrpSpPr>
          <p:grpSpPr bwMode="auto">
            <a:xfrm>
              <a:off x="1392" y="3215"/>
              <a:ext cx="622" cy="357"/>
              <a:chOff x="219" y="3401"/>
              <a:chExt cx="622" cy="357"/>
            </a:xfrm>
          </p:grpSpPr>
          <p:sp>
            <p:nvSpPr>
              <p:cNvPr id="54307" name="Line 2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308" name="Text Box 2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350"/>
                  <a:t>hello.i</a:t>
                </a:r>
              </a:p>
            </p:txBody>
          </p:sp>
        </p:grpSp>
        <p:sp>
          <p:nvSpPr>
            <p:cNvPr id="54306" name="Text Box 25"/>
            <p:cNvSpPr txBox="1">
              <a:spLocks noChangeArrowheads="1"/>
            </p:cNvSpPr>
            <p:nvPr/>
          </p:nvSpPr>
          <p:spPr bwMode="auto">
            <a:xfrm>
              <a:off x="1330" y="3487"/>
              <a:ext cx="631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</a:t>
              </a:r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grpSp>
        <p:nvGrpSpPr>
          <p:cNvPr id="9" name="Group 26"/>
          <p:cNvGrpSpPr/>
          <p:nvPr/>
        </p:nvGrpSpPr>
        <p:grpSpPr bwMode="auto">
          <a:xfrm>
            <a:off x="4022408" y="4786789"/>
            <a:ext cx="947261" cy="1118166"/>
            <a:chOff x="2446" y="3224"/>
            <a:chExt cx="665" cy="785"/>
          </a:xfrm>
        </p:grpSpPr>
        <p:grpSp>
          <p:nvGrpSpPr>
            <p:cNvPr id="54301" name="Group 27"/>
            <p:cNvGrpSpPr/>
            <p:nvPr/>
          </p:nvGrpSpPr>
          <p:grpSpPr bwMode="auto">
            <a:xfrm>
              <a:off x="2489" y="3224"/>
              <a:ext cx="622" cy="357"/>
              <a:chOff x="219" y="3401"/>
              <a:chExt cx="622" cy="357"/>
            </a:xfrm>
          </p:grpSpPr>
          <p:sp>
            <p:nvSpPr>
              <p:cNvPr id="54303" name="Line 2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304" name="Text Box 2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350"/>
                  <a:t>hello.s</a:t>
                </a:r>
              </a:p>
            </p:txBody>
          </p:sp>
        </p:grpSp>
        <p:sp>
          <p:nvSpPr>
            <p:cNvPr id="54302" name="Text Box 30"/>
            <p:cNvSpPr txBox="1">
              <a:spLocks noChangeArrowheads="1"/>
            </p:cNvSpPr>
            <p:nvPr/>
          </p:nvSpPr>
          <p:spPr bwMode="auto">
            <a:xfrm>
              <a:off x="2446" y="3507"/>
              <a:ext cx="631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汇编语言程序</a:t>
              </a:r>
            </a:p>
            <a:p>
              <a:pPr algn="ctr" eaLnBrk="1" hangingPunct="1"/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文本</a:t>
              </a:r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grpSp>
        <p:nvGrpSpPr>
          <p:cNvPr id="10" name="Group 31"/>
          <p:cNvGrpSpPr/>
          <p:nvPr/>
        </p:nvGrpSpPr>
        <p:grpSpPr bwMode="auto">
          <a:xfrm>
            <a:off x="5615940" y="4788220"/>
            <a:ext cx="981075" cy="1336993"/>
            <a:chOff x="3565" y="3198"/>
            <a:chExt cx="689" cy="939"/>
          </a:xfrm>
        </p:grpSpPr>
        <p:grpSp>
          <p:nvGrpSpPr>
            <p:cNvPr id="54297" name="Group 32"/>
            <p:cNvGrpSpPr/>
            <p:nvPr/>
          </p:nvGrpSpPr>
          <p:grpSpPr bwMode="auto">
            <a:xfrm>
              <a:off x="3604" y="3198"/>
              <a:ext cx="650" cy="357"/>
              <a:chOff x="219" y="3401"/>
              <a:chExt cx="622" cy="357"/>
            </a:xfrm>
          </p:grpSpPr>
          <p:sp>
            <p:nvSpPr>
              <p:cNvPr id="54299" name="Line 3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300" name="Text Box 3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350"/>
                  <a:t>hello.o</a:t>
                </a:r>
              </a:p>
            </p:txBody>
          </p:sp>
        </p:grpSp>
        <p:sp>
          <p:nvSpPr>
            <p:cNvPr id="54298" name="Text Box 35"/>
            <p:cNvSpPr txBox="1">
              <a:spLocks noChangeArrowheads="1"/>
            </p:cNvSpPr>
            <p:nvPr/>
          </p:nvSpPr>
          <p:spPr bwMode="auto">
            <a:xfrm>
              <a:off x="3565" y="3489"/>
              <a:ext cx="668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可重定位目标程序</a:t>
              </a:r>
            </a:p>
            <a:p>
              <a:pPr algn="ctr" eaLnBrk="1" hangingPunct="1"/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二进制</a:t>
              </a:r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grpSp>
        <p:nvGrpSpPr>
          <p:cNvPr id="12" name="Group 36"/>
          <p:cNvGrpSpPr/>
          <p:nvPr/>
        </p:nvGrpSpPr>
        <p:grpSpPr bwMode="auto">
          <a:xfrm>
            <a:off x="7262337" y="4786789"/>
            <a:ext cx="1002506" cy="1118166"/>
            <a:chOff x="4721" y="3188"/>
            <a:chExt cx="704" cy="785"/>
          </a:xfrm>
        </p:grpSpPr>
        <p:grpSp>
          <p:nvGrpSpPr>
            <p:cNvPr id="54293" name="Group 37"/>
            <p:cNvGrpSpPr/>
            <p:nvPr/>
          </p:nvGrpSpPr>
          <p:grpSpPr bwMode="auto">
            <a:xfrm>
              <a:off x="4738" y="3188"/>
              <a:ext cx="622" cy="238"/>
              <a:chOff x="219" y="3401"/>
              <a:chExt cx="622" cy="238"/>
            </a:xfrm>
          </p:grpSpPr>
          <p:sp>
            <p:nvSpPr>
              <p:cNvPr id="54295" name="Line 3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54296" name="Text Box 3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350"/>
                  <a:t>hello</a:t>
                </a:r>
              </a:p>
            </p:txBody>
          </p:sp>
        </p:grpSp>
        <p:sp>
          <p:nvSpPr>
            <p:cNvPr id="54294" name="Text Box 40"/>
            <p:cNvSpPr txBox="1">
              <a:spLocks noChangeArrowheads="1"/>
            </p:cNvSpPr>
            <p:nvPr/>
          </p:nvSpPr>
          <p:spPr bwMode="auto">
            <a:xfrm>
              <a:off x="4721" y="3471"/>
              <a:ext cx="704" cy="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可执行目标程序</a:t>
              </a:r>
            </a:p>
            <a:p>
              <a:pPr algn="ctr" eaLnBrk="1" hangingPunct="1"/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二进制</a:t>
              </a:r>
              <a:r>
                <a:rPr lang="en-US" altLang="zh-CN" sz="135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</a:p>
          </p:txBody>
        </p:sp>
      </p:grpSp>
      <p:sp>
        <p:nvSpPr>
          <p:cNvPr id="565289" name="Text Box 41"/>
          <p:cNvSpPr txBox="1">
            <a:spLocks noChangeArrowheads="1"/>
          </p:cNvSpPr>
          <p:nvPr/>
        </p:nvSpPr>
        <p:spPr bwMode="auto">
          <a:xfrm>
            <a:off x="288607" y="3995738"/>
            <a:ext cx="346352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500">
                <a:latin typeface="微软雅黑" panose="020B0503020204020204" charset="-122"/>
                <a:ea typeface="微软雅黑" panose="020B0503020204020204" charset="-122"/>
              </a:rPr>
              <a:t>以下是</a:t>
            </a:r>
            <a:r>
              <a:rPr lang="en-US" altLang="zh-CN" sz="1500">
                <a:latin typeface="微软雅黑" panose="020B0503020204020204" charset="-122"/>
                <a:ea typeface="微软雅黑" panose="020B0503020204020204" charset="-122"/>
              </a:rPr>
              <a:t>GCC+Linux</a:t>
            </a:r>
            <a:r>
              <a:rPr lang="zh-CN" altLang="en-US" sz="1500">
                <a:latin typeface="微软雅黑" panose="020B0503020204020204" charset="-122"/>
                <a:ea typeface="微软雅黑" panose="020B0503020204020204" charset="-122"/>
              </a:rPr>
              <a:t>平台中的处理过程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02444" y="1717358"/>
            <a:ext cx="2690813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500" dirty="0">
                <a:latin typeface="+mn-lt"/>
                <a:ea typeface="黑体" panose="02010609060101010101" pitchFamily="49" charset="-122"/>
                <a:cs typeface="Arial" panose="020B0604020202020204" pitchFamily="34" charset="0"/>
              </a:rPr>
              <a:t>经典的</a:t>
            </a:r>
            <a:r>
              <a:rPr lang="en-US" altLang="zh-CN" sz="1500" dirty="0">
                <a:latin typeface="+mn-lt"/>
                <a:ea typeface="黑体" panose="02010609060101010101" pitchFamily="49" charset="-122"/>
                <a:cs typeface="Arial" panose="020B0604020202020204" pitchFamily="34" charset="0"/>
              </a:rPr>
              <a:t> “</a:t>
            </a:r>
            <a:r>
              <a:rPr lang="en-US" altLang="zh-CN" sz="1500" dirty="0" err="1">
                <a:latin typeface="+mn-lt"/>
                <a:ea typeface="黑体" panose="02010609060101010101" pitchFamily="49" charset="-122"/>
                <a:cs typeface="Arial" panose="020B0604020202020204" pitchFamily="34" charset="0"/>
              </a:rPr>
              <a:t>hello.c</a:t>
            </a:r>
            <a:r>
              <a:rPr lang="en-US" altLang="zh-CN" sz="1500" dirty="0">
                <a:latin typeface="+mn-lt"/>
                <a:ea typeface="黑体" panose="02010609060101010101" pitchFamily="49" charset="-122"/>
                <a:cs typeface="Arial" panose="020B0604020202020204" pitchFamily="34" charset="0"/>
              </a:rPr>
              <a:t> ” C-</a:t>
            </a:r>
            <a:r>
              <a:rPr lang="zh-CN" altLang="en-US" sz="1500" dirty="0">
                <a:latin typeface="+mn-lt"/>
                <a:ea typeface="黑体" panose="02010609060101010101" pitchFamily="49" charset="-122"/>
                <a:cs typeface="Arial" panose="020B0604020202020204" pitchFamily="34" charset="0"/>
              </a:rPr>
              <a:t>源代码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300"/>
                                        <p:tgtEl>
                                          <p:spTgt spid="56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3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300"/>
                                        <p:tgtEl>
                                          <p:spTgt spid="5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3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300"/>
                                        <p:tgtEl>
                                          <p:spTgt spid="5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63" grpId="0"/>
      <p:bldP spid="565256" grpId="0" bldLvl="0" animBg="1"/>
      <p:bldP spid="565257" grpId="0" bldLvl="0" animBg="1"/>
      <p:bldP spid="565258" grpId="0" bldLvl="0" animBg="1"/>
      <p:bldP spid="565259" grpId="0" bldLvl="0" animBg="1"/>
      <p:bldP spid="5652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可执行程序是怎样生成的？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-----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4612" y="5149692"/>
            <a:ext cx="3927158" cy="718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700" b="1">
                <a:solidFill>
                  <a:srgbClr val="FF0000"/>
                </a:solidFill>
              </a:rPr>
              <a:t>gcc -E hello.c -o hello.i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5718" y="2592706"/>
            <a:ext cx="4029075" cy="2090261"/>
            <a:chOff x="5613" y="1555"/>
            <a:chExt cx="8460" cy="4389"/>
          </a:xfrm>
        </p:grpSpPr>
        <p:sp>
          <p:nvSpPr>
            <p:cNvPr id="359430" name="Rectangle 6"/>
            <p:cNvSpPr>
              <a:spLocks noChangeArrowheads="1"/>
            </p:cNvSpPr>
            <p:nvPr/>
          </p:nvSpPr>
          <p:spPr bwMode="auto">
            <a:xfrm>
              <a:off x="5613" y="2260"/>
              <a:ext cx="8460" cy="36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# i n c l u d e &lt;sp&gt; &lt; s t d i o .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35 105 110 99 108 117 100 101 32 60 115 116 100 105 111 46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h &gt; \n \n i n t &lt;sp&gt; m a i n ( ) \n {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104 62 10 10 105 110 116 32 109 97 105 110 40 41 10 123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\n &lt;sp&gt; &lt;sp&gt; &lt;sp&gt; &lt;sp&gt; p r i n t f ( " h e l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10 32 32 32 32 112 114 105 110 116 102 40 34 104 101 108</a:t>
              </a:r>
            </a:p>
            <a:p>
              <a:pPr algn="dist"/>
              <a:r>
                <a:rPr lang="en-US" altLang="zh-CN" sz="1200">
                  <a:solidFill>
                    <a:srgbClr val="ED1611"/>
                  </a:solidFill>
                  <a:latin typeface="Times New Roman" panose="02020603050405020304" pitchFamily="18" charset="0"/>
                </a:rPr>
                <a:t>l o , &lt;sp&gt; w o r l d \ n " ) ; \n }</a:t>
              </a:r>
            </a:p>
            <a:p>
              <a:pPr algn="dist"/>
              <a:r>
                <a:rPr lang="en-US" altLang="zh-CN" sz="1200">
                  <a:latin typeface="Times New Roman" panose="02020603050405020304" pitchFamily="18" charset="0"/>
                </a:rPr>
                <a:t>108 111 44 32 119 111 114 108 100 92 110 34 41 59 10 125</a:t>
              </a:r>
            </a:p>
          </p:txBody>
        </p:sp>
        <p:sp>
          <p:nvSpPr>
            <p:cNvPr id="359431" name="Text Box 7"/>
            <p:cNvSpPr txBox="1">
              <a:spLocks noChangeArrowheads="1"/>
            </p:cNvSpPr>
            <p:nvPr/>
          </p:nvSpPr>
          <p:spPr bwMode="auto">
            <a:xfrm>
              <a:off x="5623" y="1555"/>
              <a:ext cx="7862" cy="7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altLang="zh-CN" sz="1650" dirty="0" err="1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hello.c</a:t>
              </a:r>
              <a:r>
                <a:rPr lang="zh-CN" altLang="en-US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的</a:t>
              </a:r>
              <a:r>
                <a:rPr lang="en-US" altLang="zh-CN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ASCII</a:t>
              </a:r>
              <a:r>
                <a:rPr lang="zh-CN" altLang="en-US" sz="1650" dirty="0">
                  <a:solidFill>
                    <a:schemeClr val="accent2"/>
                  </a:solidFill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文本表示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700010" y="888683"/>
            <a:ext cx="1443990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2391">
              <a:buNone/>
            </a:pPr>
            <a:r>
              <a:rPr lang="en-US" altLang="zh-CN" sz="3158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y = f (x)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7739" t="51935" r="33972" b="23165"/>
          <a:stretch>
            <a:fillRect/>
          </a:stretch>
        </p:blipFill>
        <p:spPr>
          <a:xfrm>
            <a:off x="5025866" y="1861186"/>
            <a:ext cx="4113848" cy="1783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7868" t="61855" r="33967" b="21323"/>
          <a:stretch>
            <a:fillRect/>
          </a:stretch>
        </p:blipFill>
        <p:spPr>
          <a:xfrm>
            <a:off x="5025866" y="3618071"/>
            <a:ext cx="4100513" cy="1204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35896" y="2058819"/>
            <a:ext cx="208823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en-US" altLang="zh-CN" sz="1200" dirty="0"/>
              <a:t>CPP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>
              <a:buNone/>
            </a:pPr>
            <a:r>
              <a:rPr lang="zh-CN" altLang="en-US" sz="1200" dirty="0"/>
              <a:t>C Pre-Processor</a:t>
            </a:r>
          </a:p>
        </p:txBody>
      </p:sp>
      <p:sp>
        <p:nvSpPr>
          <p:cNvPr id="7" name="右箭头 6"/>
          <p:cNvSpPr/>
          <p:nvPr/>
        </p:nvSpPr>
        <p:spPr>
          <a:xfrm>
            <a:off x="4070985" y="3421856"/>
            <a:ext cx="944880" cy="284798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加载头文件</a:t>
            </a:r>
          </a:p>
          <a:p>
            <a:r>
              <a:rPr lang="zh-CN" altLang="en-US"/>
              <a:t>进行宏替换</a:t>
            </a:r>
          </a:p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93520" y="2014061"/>
            <a:ext cx="6847999" cy="2179320"/>
            <a:chOff x="3136" y="2429"/>
            <a:chExt cx="14379" cy="457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l="28382" t="21649" r="44251" b="53105"/>
            <a:stretch>
              <a:fillRect/>
            </a:stretch>
          </p:blipFill>
          <p:spPr>
            <a:xfrm>
              <a:off x="3136" y="2429"/>
              <a:ext cx="7443" cy="457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l="39167" t="71948" r="44251" b="13318"/>
            <a:stretch>
              <a:fillRect/>
            </a:stretch>
          </p:blipFill>
          <p:spPr>
            <a:xfrm>
              <a:off x="11629" y="2875"/>
              <a:ext cx="5887" cy="34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加载头文件</a:t>
            </a:r>
          </a:p>
          <a:p>
            <a:r>
              <a:rPr lang="zh-CN" altLang="en-US"/>
              <a:t>进行宏替换</a:t>
            </a:r>
          </a:p>
          <a:p>
            <a:r>
              <a:rPr lang="zh-CN" altLang="en-US"/>
              <a:t>条件编译</a:t>
            </a:r>
          </a:p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171099" y="2035969"/>
            <a:ext cx="6796088" cy="2843213"/>
            <a:chOff x="2459" y="2475"/>
            <a:chExt cx="14270" cy="59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rcRect l="28506" t="15592" r="43945" b="54229"/>
            <a:stretch>
              <a:fillRect/>
            </a:stretch>
          </p:blipFill>
          <p:spPr>
            <a:xfrm>
              <a:off x="2459" y="2475"/>
              <a:ext cx="8175" cy="597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rcRect l="38861" t="66010" r="43945" b="14688"/>
            <a:stretch>
              <a:fillRect/>
            </a:stretch>
          </p:blipFill>
          <p:spPr>
            <a:xfrm>
              <a:off x="11981" y="3646"/>
              <a:ext cx="4748" cy="35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可执行程序是怎样生成的？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-----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编译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54630" y="5161598"/>
            <a:ext cx="3927158" cy="7186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700" b="1">
                <a:solidFill>
                  <a:srgbClr val="FF0000"/>
                </a:solidFill>
              </a:rPr>
              <a:t>gcc -S hello.i -o hello.s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00010" y="888683"/>
            <a:ext cx="1443990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2391">
              <a:buNone/>
            </a:pPr>
            <a:r>
              <a:rPr lang="en-US" altLang="zh-CN" sz="3158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y = f (x)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27739" t="51935" r="33972" b="23165"/>
          <a:stretch>
            <a:fillRect/>
          </a:stretch>
        </p:blipFill>
        <p:spPr>
          <a:xfrm>
            <a:off x="-13335" y="2125504"/>
            <a:ext cx="4113848" cy="17835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27868" t="61855" r="33967" b="21323"/>
          <a:stretch>
            <a:fillRect/>
          </a:stretch>
        </p:blipFill>
        <p:spPr>
          <a:xfrm>
            <a:off x="0" y="3861435"/>
            <a:ext cx="4100513" cy="1204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55770" y="3098482"/>
            <a:ext cx="1967865" cy="292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500"/>
              <a:t>CCL</a:t>
            </a:r>
            <a:r>
              <a:rPr lang="zh-CN" altLang="en-US" sz="1500"/>
              <a:t>：C Pre-Processor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28050" t="14096" r="37039" b="10313"/>
          <a:stretch>
            <a:fillRect/>
          </a:stretch>
        </p:blipFill>
        <p:spPr>
          <a:xfrm>
            <a:off x="6162675" y="1863567"/>
            <a:ext cx="2649855" cy="3824764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255770" y="3429001"/>
            <a:ext cx="1629728" cy="335756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从功能上看，一个编译程序就是一个语言翻译程序，它把一种语言(称作源语言)书写的程序翻译成另一种语言</a:t>
            </a:r>
            <a:r>
              <a:rPr lang="zh-CN" altLang="en-US" dirty="0">
                <a:sym typeface="+mn-ea"/>
              </a:rPr>
              <a:t>(称作目标语言)的等价的程序.</a:t>
            </a:r>
            <a:endParaRPr lang="zh-CN" altLang="en-US"/>
          </a:p>
        </p:txBody>
      </p:sp>
      <p:sp>
        <p:nvSpPr>
          <p:cNvPr id="29699" name="Rectangle 4"/>
          <p:cNvSpPr/>
          <p:nvPr/>
        </p:nvSpPr>
        <p:spPr>
          <a:xfrm>
            <a:off x="1247775" y="3486151"/>
            <a:ext cx="3314700" cy="179498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257175" indent="-257175" algn="ctr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英文翻译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识别出句子中的一个个单字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分析句子的语法结构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3.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根据句子的含义初步翻译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4.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对译文进行修饰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5.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写出最后译文</a:t>
            </a:r>
          </a:p>
        </p:txBody>
      </p:sp>
      <p:sp>
        <p:nvSpPr>
          <p:cNvPr id="29700" name="Rectangle 5"/>
          <p:cNvSpPr/>
          <p:nvPr/>
        </p:nvSpPr>
        <p:spPr>
          <a:xfrm>
            <a:off x="4905375" y="3486151"/>
            <a:ext cx="2971800" cy="1794986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lstStyle/>
          <a:p>
            <a:pPr marL="257175" indent="-257175" algn="ctr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编译过程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词法分析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语法分析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3.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语义分析中间代码生成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4.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优化</a:t>
            </a:r>
          </a:p>
          <a:p>
            <a:pPr marL="257175" indent="-257175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1500" dirty="0">
                <a:solidFill>
                  <a:srgbClr val="3366FF"/>
                </a:solidFill>
                <a:latin typeface="宋体" panose="02010600030101010101" pitchFamily="2" charset="-122"/>
              </a:rPr>
              <a:t>5. </a:t>
            </a:r>
            <a:r>
              <a:rPr lang="zh-CN" altLang="en-US" sz="1500" dirty="0">
                <a:solidFill>
                  <a:srgbClr val="3366FF"/>
                </a:solidFill>
                <a:latin typeface="宋体" panose="02010600030101010101" pitchFamily="2" charset="-122"/>
              </a:rPr>
              <a:t>目标代码生成</a:t>
            </a:r>
            <a:endParaRPr lang="zh-CN" altLang="en-US" sz="1500" dirty="0">
              <a:latin typeface="Tahoma" panose="020B0604030504040204" pitchFamily="34" charset="0"/>
            </a:endParaRPr>
          </a:p>
        </p:txBody>
      </p:sp>
      <p:sp>
        <p:nvSpPr>
          <p:cNvPr id="29701" name="AutoShape 6"/>
          <p:cNvSpPr/>
          <p:nvPr/>
        </p:nvSpPr>
        <p:spPr>
          <a:xfrm>
            <a:off x="4562475" y="4032324"/>
            <a:ext cx="342900" cy="872184"/>
          </a:xfrm>
          <a:prstGeom prst="leftRightArrow">
            <a:avLst>
              <a:gd name="adj1" fmla="val 50000"/>
              <a:gd name="adj2" fmla="val 20000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9056" tIns="34529" rIns="69056" bIns="34529" anchor="ctr" anchorCtr="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编译（例子）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174210" y="2605194"/>
            <a:ext cx="2628900" cy="2367079"/>
            <a:chOff x="5486400" y="914400"/>
            <a:chExt cx="3505200" cy="3156104"/>
          </a:xfrm>
        </p:grpSpPr>
        <p:sp>
          <p:nvSpPr>
            <p:cNvPr id="149509" name="Rectangle 5"/>
            <p:cNvSpPr>
              <a:spLocks noChangeArrowheads="1"/>
            </p:cNvSpPr>
            <p:nvPr/>
          </p:nvSpPr>
          <p:spPr bwMode="auto">
            <a:xfrm>
              <a:off x="5486400" y="914400"/>
              <a:ext cx="3505200" cy="412750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txBody>
            <a:bodyPr lIns="67865" tIns="33338" rIns="67865" bIns="33338"/>
            <a:lstStyle/>
            <a:p>
              <a:pPr marL="168116" indent="-168116" defTabSz="671513">
                <a:spcBef>
                  <a:spcPct val="30000"/>
                </a:spcBef>
              </a:pPr>
              <a:r>
                <a:rPr lang="zh-CN" altLang="en-US" sz="18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生成的</a:t>
              </a:r>
              <a:r>
                <a:rPr lang="en-US" sz="18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x86-64</a:t>
              </a:r>
              <a:r>
                <a:rPr lang="zh-CN" altLang="en-US" sz="18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汇编代码</a:t>
              </a:r>
              <a:endParaRPr lang="en-US" sz="18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68116" indent="-168116" defTabSz="671513"/>
              <a:endParaRPr lang="en-US" sz="18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9510" name="Rectangle 6"/>
            <p:cNvSpPr>
              <a:spLocks noChangeArrowheads="1"/>
            </p:cNvSpPr>
            <p:nvPr/>
          </p:nvSpPr>
          <p:spPr bwMode="auto">
            <a:xfrm>
              <a:off x="5486400" y="1395413"/>
              <a:ext cx="3505200" cy="2675091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square" lIns="67865" tIns="33338" rIns="67865" bIns="33338">
              <a:spAutoFit/>
            </a:bodyPr>
            <a:lstStyle/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sumstore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: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pushq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rbx</a:t>
              </a:r>
              <a:endParaRPr lang="en-US" sz="1800" dirty="0">
                <a:latin typeface="Calibri" panose="020F0502020204030204" charset="0"/>
                <a:cs typeface="Calibri" panose="020F0502020204030204" charset="0"/>
              </a:endParaRP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movq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rdx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, 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rbx</a:t>
              </a:r>
              <a:endParaRPr lang="en-US" sz="1800" dirty="0">
                <a:latin typeface="Calibri" panose="020F0502020204030204" charset="0"/>
                <a:cs typeface="Calibri" panose="020F0502020204030204" charset="0"/>
              </a:endParaRP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call    plus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movq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rax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, (%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rbx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)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popq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%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rbx</a:t>
              </a:r>
              <a:endParaRPr lang="en-US" sz="1800" dirty="0">
                <a:latin typeface="Calibri" panose="020F0502020204030204" charset="0"/>
                <a:cs typeface="Calibri" panose="020F0502020204030204" charset="0"/>
              </a:endParaRP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ret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86803" y="2623291"/>
            <a:ext cx="3092012" cy="2349220"/>
            <a:chOff x="-7883" y="946149"/>
            <a:chExt cx="4122683" cy="3132292"/>
          </a:xfrm>
        </p:grpSpPr>
        <p:sp>
          <p:nvSpPr>
            <p:cNvPr id="149508" name="Rectangle 4"/>
            <p:cNvSpPr>
              <a:spLocks noChangeArrowheads="1"/>
            </p:cNvSpPr>
            <p:nvPr/>
          </p:nvSpPr>
          <p:spPr bwMode="auto">
            <a:xfrm>
              <a:off x="-7883" y="1403350"/>
              <a:ext cx="4122683" cy="2675091"/>
            </a:xfrm>
            <a:prstGeom prst="rect">
              <a:avLst/>
            </a:prstGeom>
            <a:solidFill>
              <a:srgbClr val="F6F5BD"/>
            </a:solidFill>
            <a:ln w="12700">
              <a:solidFill>
                <a:schemeClr val="tx1"/>
              </a:solidFill>
              <a:miter lim="800000"/>
            </a:ln>
            <a:effectLst/>
          </p:spPr>
          <p:txBody>
            <a:bodyPr wrap="square" lIns="67865" tIns="33338" rIns="67865" bIns="33338">
              <a:spAutoFit/>
            </a:bodyPr>
            <a:lstStyle/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long plus(long x, long y); 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void 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sumstore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(long x, long y, 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                      long *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dest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)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{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long t = plus(x, y);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   *</a:t>
              </a:r>
              <a:r>
                <a:rPr lang="en-US" sz="1800" dirty="0" err="1">
                  <a:latin typeface="Calibri" panose="020F0502020204030204" charset="0"/>
                  <a:cs typeface="Calibri" panose="020F0502020204030204" charset="0"/>
                </a:rPr>
                <a:t>dest</a:t>
              </a: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 = t;</a:t>
              </a:r>
            </a:p>
            <a:p>
              <a:pPr>
                <a:tabLst>
                  <a:tab pos="342900" algn="l"/>
                  <a:tab pos="1114425" algn="l"/>
                </a:tabLst>
              </a:pPr>
              <a:r>
                <a:rPr lang="en-US" sz="1800" dirty="0">
                  <a:latin typeface="Calibri" panose="020F0502020204030204" charset="0"/>
                  <a:cs typeface="Calibri" panose="020F0502020204030204" charset="0"/>
                </a:rPr>
                <a:t>}</a:t>
              </a:r>
            </a:p>
          </p:txBody>
        </p:sp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0" y="946149"/>
              <a:ext cx="3505200" cy="4810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67865" tIns="33338" rIns="67865" bIns="33338" numCol="1" anchor="t" anchorCtr="0" compatLnSpc="1"/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990000"/>
                </a:buClr>
                <a:buSzPct val="60000"/>
                <a:buFont typeface="Wingdings 2" panose="05020102010507070707" charset="2"/>
                <a:buChar char="¢"/>
                <a:defRPr sz="2800" b="1">
                  <a:solidFill>
                    <a:schemeClr val="tx1"/>
                  </a:solidFill>
                  <a:latin typeface="Calibri" panose="020F0502020204030204" charset="0"/>
                  <a:ea typeface="黑体" panose="02010609060101010101" pitchFamily="49" charset="-122"/>
                  <a:cs typeface="Calibri" panose="020F0502020204030204" charset="0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990000"/>
                </a:buClr>
                <a:buSzPct val="11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charset="0"/>
                  <a:ea typeface="黑体" panose="02010609060101010101" pitchFamily="49" charset="-122"/>
                  <a:cs typeface="Calibri" panose="020F0502020204030204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Calibri" panose="020F0502020204030204" charset="0"/>
                  <a:ea typeface="黑体" panose="02010609060101010101" pitchFamily="49" charset="-122"/>
                  <a:cs typeface="Calibri" panose="020F0502020204030204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Calibri" panose="020F0502020204030204" charset="0"/>
                  <a:ea typeface="黑体" panose="02010609060101010101" pitchFamily="49" charset="-122"/>
                  <a:cs typeface="Calibri" panose="020F0502020204030204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Calibri" panose="020F0502020204030204" charset="0"/>
                  <a:ea typeface="黑体" panose="02010609060101010101" pitchFamily="49" charset="-122"/>
                  <a:cs typeface="Calibri" panose="020F050202020403020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buFont typeface="Wingdings 2" panose="05020102010507070707" charset="2"/>
                <a:buNone/>
              </a:pPr>
              <a:r>
                <a:rPr lang="en-US" sz="1800" kern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 </a:t>
              </a:r>
              <a:r>
                <a:rPr lang="zh-CN" altLang="en-US" sz="1800" kern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代码</a:t>
              </a:r>
              <a:r>
                <a:rPr lang="en-US" altLang="zh-CN" sz="1800" kern="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(</a:t>
              </a:r>
              <a:r>
                <a:rPr lang="en-US" sz="1800" kern="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sum.c)</a:t>
              </a:r>
              <a:endParaRPr lang="en-US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buFont typeface="Wingdings 2" panose="05020102010507070707" charset="2"/>
                <a:buNone/>
              </a:pPr>
              <a:endParaRPr lang="en-US" sz="1800" kern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可执行程序是怎样生成的？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-----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5577" y="5321142"/>
            <a:ext cx="3927158" cy="7186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2700" b="1">
                <a:solidFill>
                  <a:srgbClr val="FF0000"/>
                </a:solidFill>
              </a:rPr>
              <a:t>gcc -C hello.s -o hello.o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00010" y="888683"/>
            <a:ext cx="1443990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2391">
              <a:buNone/>
            </a:pPr>
            <a:r>
              <a:rPr lang="en-US" altLang="zh-CN" sz="3158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y = f (x)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32773" y="2767965"/>
            <a:ext cx="1318260" cy="292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500"/>
              <a:t>as</a:t>
            </a:r>
            <a:r>
              <a:rPr lang="zh-CN" altLang="en-US" sz="1500"/>
              <a:t>：</a:t>
            </a:r>
            <a:r>
              <a:rPr lang="en-US" altLang="zh-CN" sz="1500"/>
              <a:t>assembler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8050" t="14096" r="37039" b="10313"/>
          <a:stretch>
            <a:fillRect/>
          </a:stretch>
        </p:blipFill>
        <p:spPr>
          <a:xfrm>
            <a:off x="570072" y="1898333"/>
            <a:ext cx="2371249" cy="342280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102292" y="3007519"/>
            <a:ext cx="1225868" cy="335756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28112" t="25572" r="28564" b="49541"/>
          <a:stretch>
            <a:fillRect/>
          </a:stretch>
        </p:blipFill>
        <p:spPr>
          <a:xfrm>
            <a:off x="4489132" y="2249329"/>
            <a:ext cx="4654868" cy="17826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汇编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1" y="2226469"/>
            <a:ext cx="4903946" cy="3263741"/>
          </a:xfrm>
        </p:spPr>
        <p:txBody>
          <a:bodyPr/>
          <a:lstStyle/>
          <a:p>
            <a:r>
              <a:rPr lang="zh-CN" altLang="en-US"/>
              <a:t>汇编器 (as) 将 hello.s 翻译成机器语言指令，把这些指令打包成可</a:t>
            </a:r>
            <a:r>
              <a:rPr lang="zh-CN" altLang="en-US" b="1">
                <a:solidFill>
                  <a:srgbClr val="FF0000"/>
                </a:solidFill>
              </a:rPr>
              <a:t>重定位目标程序</a:t>
            </a:r>
            <a:r>
              <a:rPr lang="zh-CN" altLang="en-US"/>
              <a:t>的格式，并将结果保存在文件 hello.o 中，hello.o 是一个二进制文件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944050" y="1064928"/>
            <a:ext cx="1903890" cy="4728145"/>
            <a:chOff x="6852802" y="1635807"/>
            <a:chExt cx="2005120" cy="4777693"/>
          </a:xfrm>
        </p:grpSpPr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6852802" y="1635807"/>
              <a:ext cx="425502" cy="300214"/>
            </a:xfrm>
            <a:prstGeom prst="rect">
              <a:avLst/>
            </a:prstGeom>
            <a:noFill/>
            <a:ln w="9525">
              <a:noFill/>
              <a:round/>
            </a:ln>
            <a:effectLst/>
          </p:spPr>
          <p:txBody>
            <a:bodyPr wrap="none" lIns="67500" tIns="35100" rIns="67500" bIns="35100">
              <a:spAutoFit/>
            </a:bodyPr>
            <a:lstStyle/>
            <a:p>
              <a:pPr>
                <a:lnSpc>
                  <a:spcPct val="98000"/>
                </a:lnSpc>
                <a:tabLst>
                  <a:tab pos="0" algn="l"/>
                  <a:tab pos="685800" algn="l"/>
                  <a:tab pos="1371600" algn="l"/>
                  <a:tab pos="2057400" algn="l"/>
                  <a:tab pos="2743200" algn="l"/>
                  <a:tab pos="3429000" algn="l"/>
                  <a:tab pos="4114800" algn="l"/>
                  <a:tab pos="4800600" algn="l"/>
                  <a:tab pos="5486400" algn="l"/>
                  <a:tab pos="6172200" algn="l"/>
                  <a:tab pos="6858000" algn="l"/>
                  <a:tab pos="7543800" algn="l"/>
                </a:tabLst>
              </a:pPr>
              <a:r>
                <a:rPr lang="en-GB" sz="1500" dirty="0">
                  <a:solidFill>
                    <a:srgbClr val="000066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162800" y="1765300"/>
              <a:ext cx="1695122" cy="4648200"/>
              <a:chOff x="7162800" y="1765300"/>
              <a:chExt cx="1695122" cy="4648200"/>
            </a:xfrm>
          </p:grpSpPr>
          <p:sp>
            <p:nvSpPr>
              <p:cNvPr id="7" name="Rectangle 3"/>
              <p:cNvSpPr>
                <a:spLocks noChangeArrowheads="1"/>
              </p:cNvSpPr>
              <p:nvPr/>
            </p:nvSpPr>
            <p:spPr bwMode="auto">
              <a:xfrm>
                <a:off x="7162800" y="1765300"/>
                <a:ext cx="1695122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ELF 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头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7162800" y="2146300"/>
                <a:ext cx="1695122" cy="6096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程序头表</a:t>
                </a: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可执行</a:t>
                </a:r>
                <a:endParaRPr lang="en-US" altLang="zh-CN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98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文件要求有</a:t>
                </a: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7162800" y="2755900"/>
                <a:ext cx="1695122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GB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text </a:t>
                </a:r>
                <a:r>
                  <a:rPr lang="zh-CN" altLang="en-US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7162800" y="3136900"/>
                <a:ext cx="1695122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GB" sz="15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rodata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7162800" y="3898900"/>
                <a:ext cx="1695122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.bss</a:t>
                </a:r>
                <a:r>
                  <a:rPr lang="zh-CN" altLang="en-US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7162800" y="4279900"/>
                <a:ext cx="1695122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.symtab</a:t>
                </a:r>
                <a:r>
                  <a:rPr lang="zh-CN" altLang="en-US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7162800" y="4660900"/>
                <a:ext cx="1695122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.rel.txt</a:t>
                </a:r>
                <a:r>
                  <a:rPr lang="zh-CN" altLang="en-US" sz="15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7162800" y="5041900"/>
                <a:ext cx="1695122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en-GB" sz="1500" dirty="0" err="1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rel.data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7162800" y="5422900"/>
                <a:ext cx="1695122" cy="381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.debug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162800" y="5803900"/>
                <a:ext cx="1695122" cy="609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8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节头表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>
                <a:off x="7162800" y="3517900"/>
                <a:ext cx="1695122" cy="381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</a:ln>
              <a:effectLst/>
            </p:spPr>
            <p:txBody>
              <a:bodyPr wrap="none" lIns="67500" tIns="35100" rIns="67500" bIns="35100" anchor="ctr"/>
              <a:lstStyle/>
              <a:p>
                <a:pPr algn="ctr">
                  <a:lnSpc>
                    <a:spcPct val="94000"/>
                  </a:lnSpc>
                  <a:tabLst>
                    <a:tab pos="0" algn="l"/>
                    <a:tab pos="685800" algn="l"/>
                    <a:tab pos="1371600" algn="l"/>
                    <a:tab pos="2057400" algn="l"/>
                    <a:tab pos="2743200" algn="l"/>
                    <a:tab pos="3429000" algn="l"/>
                    <a:tab pos="4114800" algn="l"/>
                    <a:tab pos="4800600" algn="l"/>
                    <a:tab pos="5486400" algn="l"/>
                    <a:tab pos="6172200" algn="l"/>
                    <a:tab pos="6858000" algn="l"/>
                    <a:tab pos="7543800" algn="l"/>
                  </a:tabLst>
                </a:pPr>
                <a:r>
                  <a:rPr lang="en-GB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.data</a:t>
                </a:r>
                <a:r>
                  <a:rPr lang="zh-CN" altLang="en-US" sz="15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</a:t>
                </a:r>
                <a:endParaRPr lang="en-GB" sz="15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8971280" cy="1143000"/>
          </a:xfrm>
        </p:spPr>
        <p:txBody>
          <a:bodyPr vert="horz" wrap="square" lIns="91440" tIns="45720" rIns="91440" bIns="45720" anchor="ctr"/>
          <a:lstStyle/>
          <a:p>
            <a:pPr eaLnBrk="1" hangingPunct="1"/>
            <a:br>
              <a:rPr lang="zh-CN" altLang="en-US" sz="4000" dirty="0"/>
            </a:br>
            <a:r>
              <a:rPr lang="en-US" altLang="zh-CN" sz="4000" dirty="0"/>
              <a:t>Donald E. Knuth</a:t>
            </a:r>
            <a:r>
              <a:rPr lang="zh-CN" altLang="en-US" sz="4000" b="1" dirty="0"/>
              <a:t>：</a:t>
            </a:r>
            <a:r>
              <a:rPr lang="en-US" altLang="zh-CN" sz="4000" b="1" dirty="0"/>
              <a:t>Turing Award</a:t>
            </a:r>
            <a:br>
              <a:rPr lang="zh-CN" altLang="en-US" sz="4000" dirty="0"/>
            </a:br>
            <a:endParaRPr lang="zh-CN" altLang="en-US" sz="4000" dirty="0"/>
          </a:p>
        </p:txBody>
      </p:sp>
      <p:sp>
        <p:nvSpPr>
          <p:cNvPr id="13314" name="Rectangle 3"/>
          <p:cNvSpPr>
            <a:spLocks noGrp="1"/>
          </p:cNvSpPr>
          <p:nvPr>
            <p:ph idx="1"/>
          </p:nvPr>
        </p:nvSpPr>
        <p:spPr>
          <a:xfrm>
            <a:off x="583565" y="1238250"/>
            <a:ext cx="4427220" cy="4114800"/>
          </a:xfrm>
        </p:spPr>
        <p:txBody>
          <a:bodyPr vert="horz" wrap="square" lIns="91440" tIns="45720" rIns="91440" bIns="45720" anchor="t"/>
          <a:lstStyle/>
          <a:p>
            <a:pPr eaLnBrk="1" hangingPunct="1"/>
            <a:endParaRPr lang="zh-CN" altLang="en-US" sz="2800" i="1" dirty="0">
              <a:latin typeface="Times New Roman" panose="02020603050405020304" pitchFamily="18" charset="0"/>
            </a:endParaRPr>
          </a:p>
          <a:p>
            <a:pPr algn="l" eaLnBrk="1" hangingPunct="1">
              <a:buNone/>
            </a:pPr>
            <a:r>
              <a:rPr lang="en-US" altLang="zh-CN" sz="2800" i="1" dirty="0">
                <a:latin typeface="Times New Roman" panose="02020603050405020304" pitchFamily="18" charset="0"/>
              </a:rPr>
              <a:t>  </a:t>
            </a:r>
            <a:r>
              <a:rPr lang="en-US" altLang="zh-CN" sz="3600" i="1" dirty="0">
                <a:latin typeface="Times New Roman" panose="02020603050405020304" pitchFamily="18" charset="0"/>
              </a:rPr>
              <a:t>A person does not really   understand something </a:t>
            </a:r>
          </a:p>
          <a:p>
            <a:pPr algn="l" eaLnBrk="1" hangingPunct="1"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    until after teaching </a:t>
            </a:r>
          </a:p>
          <a:p>
            <a:pPr algn="l" eaLnBrk="1" hangingPunct="1">
              <a:buNone/>
            </a:pPr>
            <a:r>
              <a:rPr lang="en-US" altLang="zh-CN" sz="3600" i="1" dirty="0">
                <a:latin typeface="Times New Roman" panose="02020603050405020304" pitchFamily="18" charset="0"/>
              </a:rPr>
              <a:t>   it to a computer.</a:t>
            </a:r>
            <a:endParaRPr lang="zh-CN" altLang="en-US" sz="3600" i="1" dirty="0">
              <a:latin typeface="Times New Roman" panose="02020603050405020304" pitchFamily="18" charset="0"/>
            </a:endParaRPr>
          </a:p>
        </p:txBody>
      </p:sp>
      <p:pic>
        <p:nvPicPr>
          <p:cNvPr id="13315" name="Picture 4" descr="knuth-pai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1989138"/>
            <a:ext cx="3676650" cy="4537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可执行程序是怎样生成的？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-----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链接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00010" y="888683"/>
            <a:ext cx="1443990" cy="3390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82391">
              <a:buNone/>
            </a:pPr>
            <a:r>
              <a:rPr lang="en-US" altLang="zh-CN" sz="3158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y = f (x)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20553" y="2649379"/>
            <a:ext cx="1318260" cy="29241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500"/>
              <a:t>ld</a:t>
            </a:r>
            <a:r>
              <a:rPr lang="zh-CN" altLang="en-US" sz="1500"/>
              <a:t>：</a:t>
            </a:r>
            <a:r>
              <a:rPr lang="en-US" altLang="zh-CN" sz="1500"/>
              <a:t>Link editor</a:t>
            </a:r>
          </a:p>
        </p:txBody>
      </p:sp>
      <p:sp>
        <p:nvSpPr>
          <p:cNvPr id="9" name="右箭头 8"/>
          <p:cNvSpPr/>
          <p:nvPr/>
        </p:nvSpPr>
        <p:spPr>
          <a:xfrm>
            <a:off x="4371975" y="2941797"/>
            <a:ext cx="1225868" cy="335756"/>
          </a:xfrm>
          <a:prstGeom prst="rightArrow">
            <a:avLst/>
          </a:prstGeom>
        </p:spPr>
        <p:style>
          <a:lnRef idx="0">
            <a:srgbClr val="FFFFFF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8112" t="25572" r="28564" b="49541"/>
          <a:stretch>
            <a:fillRect/>
          </a:stretch>
        </p:blipFill>
        <p:spPr>
          <a:xfrm>
            <a:off x="41910" y="2208847"/>
            <a:ext cx="4330065" cy="1658303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/>
          <a:srcRect l="28174" t="32395" r="27921" b="14227"/>
          <a:stretch>
            <a:fillRect/>
          </a:stretch>
        </p:blipFill>
        <p:spPr>
          <a:xfrm>
            <a:off x="5672614" y="1908810"/>
            <a:ext cx="3459004" cy="2803684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3399472" y="4821556"/>
            <a:ext cx="3927158" cy="7186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700">
                <a:solidFill>
                  <a:srgbClr val="FF0000"/>
                </a:solidFill>
              </a:rPr>
              <a:t>gcc  hello.</a:t>
            </a:r>
            <a:r>
              <a:rPr lang="en-US" altLang="zh-CN" sz="2700">
                <a:solidFill>
                  <a:srgbClr val="FF0000"/>
                </a:solidFill>
              </a:rPr>
              <a:t>o</a:t>
            </a:r>
            <a:r>
              <a:rPr lang="zh-CN" altLang="en-US" sz="2700">
                <a:solidFill>
                  <a:srgbClr val="FF0000"/>
                </a:solidFill>
              </a:rPr>
              <a:t> -o hello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684" y="1041559"/>
            <a:ext cx="6127433" cy="477535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典型系统的硬件组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23" y="1712596"/>
            <a:ext cx="5207794" cy="36828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98237" y="1173959"/>
            <a:ext cx="0" cy="474183"/>
          </a:xfrm>
          <a:prstGeom prst="line">
            <a:avLst/>
          </a:prstGeom>
          <a:ln w="76200">
            <a:solidFill>
              <a:srgbClr val="1C48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79132" y="1215390"/>
            <a:ext cx="62874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可执行程序是怎样执行的？</a:t>
            </a: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H="1" flipV="1">
            <a:off x="2714626" y="3716179"/>
            <a:ext cx="2381" cy="442436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2708910" y="3716179"/>
            <a:ext cx="2085023" cy="6191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 flipV="1">
            <a:off x="4792981" y="3098483"/>
            <a:ext cx="476" cy="623411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H="1">
            <a:off x="2964657" y="3094196"/>
            <a:ext cx="1829276" cy="762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19" name="Line 12"/>
          <p:cNvSpPr>
            <a:spLocks noChangeShapeType="1"/>
          </p:cNvSpPr>
          <p:nvPr/>
        </p:nvSpPr>
        <p:spPr bwMode="auto">
          <a:xfrm flipH="1" flipV="1">
            <a:off x="2964180" y="2485549"/>
            <a:ext cx="3334" cy="616268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grpSp>
        <p:nvGrpSpPr>
          <p:cNvPr id="20" name="Group 14"/>
          <p:cNvGrpSpPr/>
          <p:nvPr/>
        </p:nvGrpSpPr>
        <p:grpSpPr bwMode="auto">
          <a:xfrm>
            <a:off x="2635330" y="4156950"/>
            <a:ext cx="892969" cy="1398984"/>
            <a:chOff x="1051" y="2800"/>
            <a:chExt cx="750" cy="1175"/>
          </a:xfrm>
        </p:grpSpPr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H="1" flipV="1">
              <a:off x="1114" y="2800"/>
              <a:ext cx="256" cy="33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400"/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051" y="3548"/>
              <a:ext cx="75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350">
                  <a:solidFill>
                    <a:srgbClr val="CC3300"/>
                  </a:solidFill>
                  <a:cs typeface="Arial" panose="020B0604020202020204" pitchFamily="34" charset="0"/>
                </a:rPr>
                <a:t>“./hello”</a:t>
              </a:r>
            </a:p>
          </p:txBody>
        </p:sp>
      </p:grpSp>
      <p:sp>
        <p:nvSpPr>
          <p:cNvPr id="23" name="Line 15"/>
          <p:cNvSpPr>
            <a:spLocks noChangeShapeType="1"/>
          </p:cNvSpPr>
          <p:nvPr/>
        </p:nvSpPr>
        <p:spPr bwMode="auto">
          <a:xfrm flipV="1">
            <a:off x="3135154" y="2500789"/>
            <a:ext cx="476" cy="475774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 flipH="1" flipV="1">
            <a:off x="3135154" y="2983706"/>
            <a:ext cx="2946083" cy="20003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 flipV="1">
            <a:off x="5788343" y="3714274"/>
            <a:ext cx="2381" cy="62293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>
            <a:off x="4838224" y="3716655"/>
            <a:ext cx="952500" cy="1429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H="1" flipV="1">
            <a:off x="4846797" y="3096101"/>
            <a:ext cx="6191" cy="620078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8" name="Line 20"/>
          <p:cNvSpPr>
            <a:spLocks noChangeShapeType="1"/>
          </p:cNvSpPr>
          <p:nvPr/>
        </p:nvSpPr>
        <p:spPr bwMode="auto">
          <a:xfrm flipH="1" flipV="1">
            <a:off x="4854893" y="3098007"/>
            <a:ext cx="1226344" cy="3334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6131005" y="4996339"/>
            <a:ext cx="1458515" cy="507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135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hello</a:t>
            </a:r>
            <a:r>
              <a:rPr lang="zh-CN" altLang="en-US" sz="135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可执行文件</a:t>
            </a:r>
            <a:endParaRPr lang="zh-CN" altLang="en-US" sz="135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4478417" y="1647111"/>
            <a:ext cx="2842022" cy="77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zh-CN" sz="135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Red</a:t>
            </a:r>
            <a:r>
              <a:rPr lang="zh-CN" altLang="en-US" sz="135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35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shell</a:t>
            </a:r>
            <a:r>
              <a:rPr lang="zh-CN" altLang="en-US" sz="135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</a:rPr>
              <a:t>命令行处理</a:t>
            </a:r>
          </a:p>
          <a:p>
            <a:pPr>
              <a:spcBef>
                <a:spcPct val="15000"/>
              </a:spcBef>
            </a:pPr>
            <a:r>
              <a:rPr lang="en-US" altLang="zh-CN" sz="1350">
                <a:solidFill>
                  <a:srgbClr val="0066CC"/>
                </a:solidFill>
                <a:latin typeface="微软雅黑" panose="020B0503020204020204" charset="-122"/>
                <a:ea typeface="微软雅黑" panose="020B0503020204020204" charset="-122"/>
              </a:rPr>
              <a:t>Blue</a:t>
            </a:r>
            <a:r>
              <a:rPr lang="zh-CN" altLang="en-US" sz="1350">
                <a:solidFill>
                  <a:srgbClr val="0066CC"/>
                </a:solidFill>
                <a:latin typeface="微软雅黑" panose="020B0503020204020204" charset="-122"/>
                <a:ea typeface="微软雅黑" panose="020B0503020204020204" charset="-122"/>
              </a:rPr>
              <a:t>：可执行文件加载</a:t>
            </a:r>
          </a:p>
          <a:p>
            <a:pPr>
              <a:spcBef>
                <a:spcPct val="15000"/>
              </a:spcBef>
            </a:pPr>
            <a:r>
              <a:rPr lang="en-US" altLang="zh-CN" sz="135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Green</a:t>
            </a:r>
            <a:r>
              <a:rPr lang="zh-CN" altLang="en-US" sz="135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35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hello</a:t>
            </a:r>
            <a:r>
              <a:rPr lang="zh-CN" altLang="en-US" sz="1350">
                <a:solidFill>
                  <a:srgbClr val="008000"/>
                </a:solidFill>
                <a:latin typeface="微软雅黑" panose="020B0503020204020204" charset="-122"/>
                <a:ea typeface="微软雅黑" panose="020B0503020204020204" charset="-122"/>
              </a:rPr>
              <a:t>程序执行过程</a:t>
            </a:r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7086839" y="2660333"/>
            <a:ext cx="1088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200">
                <a:solidFill>
                  <a:srgbClr val="CC33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“./hello”</a:t>
            </a:r>
          </a:p>
        </p:txBody>
      </p:sp>
      <p:sp>
        <p:nvSpPr>
          <p:cNvPr id="32" name="Text Box 26"/>
          <p:cNvSpPr txBox="1">
            <a:spLocks noChangeArrowheads="1"/>
          </p:cNvSpPr>
          <p:nvPr/>
        </p:nvSpPr>
        <p:spPr bwMode="auto">
          <a:xfrm>
            <a:off x="7027545" y="2924651"/>
            <a:ext cx="1207294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3644980" y="5039201"/>
            <a:ext cx="15680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350">
                <a:solidFill>
                  <a:srgbClr val="008000"/>
                </a:solidFill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34" name="Line 29"/>
          <p:cNvSpPr>
            <a:spLocks noChangeShapeType="1"/>
          </p:cNvSpPr>
          <p:nvPr/>
        </p:nvSpPr>
        <p:spPr bwMode="auto">
          <a:xfrm flipH="1" flipV="1">
            <a:off x="3049429" y="2896077"/>
            <a:ext cx="3031331" cy="26194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 flipH="1" flipV="1">
            <a:off x="3060859" y="2485549"/>
            <a:ext cx="2858" cy="411956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36" name="Line 31"/>
          <p:cNvSpPr>
            <a:spLocks noChangeShapeType="1"/>
          </p:cNvSpPr>
          <p:nvPr/>
        </p:nvSpPr>
        <p:spPr bwMode="auto">
          <a:xfrm flipH="1" flipV="1">
            <a:off x="2836069" y="2480310"/>
            <a:ext cx="1905" cy="544830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37" name="Line 32"/>
          <p:cNvSpPr>
            <a:spLocks noChangeShapeType="1"/>
          </p:cNvSpPr>
          <p:nvPr/>
        </p:nvSpPr>
        <p:spPr bwMode="auto">
          <a:xfrm flipH="1">
            <a:off x="2836545" y="3025617"/>
            <a:ext cx="1881188" cy="10954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4717733" y="3004185"/>
            <a:ext cx="3334" cy="630079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39" name="Line 35"/>
          <p:cNvSpPr>
            <a:spLocks noChangeShapeType="1"/>
          </p:cNvSpPr>
          <p:nvPr/>
        </p:nvSpPr>
        <p:spPr bwMode="auto">
          <a:xfrm flipV="1">
            <a:off x="3737610" y="3634264"/>
            <a:ext cx="986314" cy="2858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 flipH="1" flipV="1">
            <a:off x="3753327" y="3622358"/>
            <a:ext cx="10954" cy="74866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20716" y="5670709"/>
            <a:ext cx="57454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所有过程都是在</a:t>
            </a:r>
            <a:r>
              <a:rPr lang="en-US" altLang="zh-CN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1500">
                <a:solidFill>
                  <a:srgbClr val="ED1611"/>
                </a:solidFill>
                <a:latin typeface="微软雅黑" panose="020B0503020204020204" charset="-122"/>
                <a:ea typeface="微软雅黑" panose="020B0503020204020204" charset="-122"/>
              </a:rPr>
              <a:t>执行指令所产生的控制信号的作用下进行的。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743075" y="5395437"/>
            <a:ext cx="621411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5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数据经常在各存储部件间传送。故现代计算机大多采用</a:t>
            </a:r>
            <a:r>
              <a:rPr lang="zh-CN" altLang="en-US" sz="15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5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缓存</a:t>
            </a:r>
            <a:r>
              <a:rPr lang="zh-CN" altLang="en-US" sz="15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50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charset="-122"/>
              </a:rPr>
              <a:t>技术！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6903720" y="1632823"/>
            <a:ext cx="1295400" cy="1015663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500">
                <a:solidFill>
                  <a:srgbClr val="FF0000"/>
                </a:solidFill>
                <a:cs typeface="Arial" panose="020B0604020202020204" pitchFamily="34" charset="0"/>
              </a:rPr>
              <a:t>$ ./hello</a:t>
            </a:r>
          </a:p>
          <a:p>
            <a:r>
              <a:rPr lang="en-US" altLang="zh-CN" sz="1500">
                <a:solidFill>
                  <a:srgbClr val="008000"/>
                </a:solidFill>
                <a:cs typeface="Arial" panose="020B0604020202020204" pitchFamily="34" charset="0"/>
              </a:rPr>
              <a:t>hello, world</a:t>
            </a:r>
          </a:p>
          <a:p>
            <a:r>
              <a:rPr lang="en-US" altLang="zh-CN" sz="1500">
                <a:cs typeface="Arial" panose="020B0604020202020204" pitchFamily="34" charset="0"/>
              </a:rPr>
              <a:t>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6235" y="1372235"/>
            <a:ext cx="8620125" cy="1470025"/>
          </a:xfrm>
        </p:spPr>
        <p:txBody>
          <a:bodyPr/>
          <a:lstStyle/>
          <a:p>
            <a:pPr algn="ctr"/>
            <a:r>
              <a:rPr lang="zh-CN" altLang="en-US" sz="5400"/>
              <a:t>实验一 </a:t>
            </a:r>
            <a:br>
              <a:rPr lang="zh-CN" altLang="en-US" sz="5400"/>
            </a:br>
            <a:br>
              <a:rPr lang="zh-CN" altLang="en-US" sz="5400"/>
            </a:br>
            <a:r>
              <a:rPr lang="en-US" altLang="zh-CN" sz="5400"/>
              <a:t>PL/0</a:t>
            </a:r>
            <a:r>
              <a:rPr lang="zh-CN" altLang="en-US" sz="5400"/>
              <a:t>编译程序总体结构介绍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8"/>
          <p:cNvSpPr/>
          <p:nvPr/>
        </p:nvSpPr>
        <p:spPr>
          <a:xfrm>
            <a:off x="1512888" y="188913"/>
            <a:ext cx="536416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</a:t>
            </a:r>
            <a:r>
              <a:rPr lang="zh-CN" altLang="en-US" sz="4000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编译程序总体结构</a:t>
            </a:r>
          </a:p>
        </p:txBody>
      </p:sp>
      <p:grpSp>
        <p:nvGrpSpPr>
          <p:cNvPr id="6150" name="Group 41"/>
          <p:cNvGrpSpPr/>
          <p:nvPr/>
        </p:nvGrpSpPr>
        <p:grpSpPr>
          <a:xfrm>
            <a:off x="4786313" y="3860800"/>
            <a:ext cx="3889375" cy="2160588"/>
            <a:chOff x="1655" y="1797"/>
            <a:chExt cx="2450" cy="1361"/>
          </a:xfrm>
        </p:grpSpPr>
        <p:sp>
          <p:nvSpPr>
            <p:cNvPr id="6151" name="Line 28"/>
            <p:cNvSpPr/>
            <p:nvPr/>
          </p:nvSpPr>
          <p:spPr>
            <a:xfrm>
              <a:off x="1655" y="1797"/>
              <a:ext cx="0" cy="635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2" name="Text Box 29"/>
            <p:cNvSpPr txBox="1"/>
            <p:nvPr/>
          </p:nvSpPr>
          <p:spPr>
            <a:xfrm>
              <a:off x="1689" y="1995"/>
              <a:ext cx="577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en-US" altLang="zh-CN" sz="28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PL/0</a:t>
              </a:r>
            </a:p>
          </p:txBody>
        </p:sp>
        <p:sp>
          <p:nvSpPr>
            <p:cNvPr id="6153" name="Text Box 30"/>
            <p:cNvSpPr txBox="1"/>
            <p:nvPr/>
          </p:nvSpPr>
          <p:spPr>
            <a:xfrm>
              <a:off x="3053" y="1995"/>
              <a:ext cx="1051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类</a:t>
              </a:r>
              <a:r>
                <a:rPr lang="en-US" altLang="zh-CN" sz="28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P-code</a:t>
              </a:r>
            </a:p>
          </p:txBody>
        </p:sp>
        <p:sp>
          <p:nvSpPr>
            <p:cNvPr id="6154" name="Text Box 31"/>
            <p:cNvSpPr txBox="1"/>
            <p:nvPr/>
          </p:nvSpPr>
          <p:spPr>
            <a:xfrm>
              <a:off x="2381" y="2812"/>
              <a:ext cx="1013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en-US" altLang="zh-CN" sz="28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C/Pascal</a:t>
              </a:r>
            </a:p>
          </p:txBody>
        </p:sp>
        <p:sp>
          <p:nvSpPr>
            <p:cNvPr id="6155" name="Line 32"/>
            <p:cNvSpPr/>
            <p:nvPr/>
          </p:nvSpPr>
          <p:spPr>
            <a:xfrm>
              <a:off x="1655" y="1797"/>
              <a:ext cx="2450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6" name="Line 33"/>
            <p:cNvSpPr/>
            <p:nvPr/>
          </p:nvSpPr>
          <p:spPr>
            <a:xfrm>
              <a:off x="1655" y="2432"/>
              <a:ext cx="681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7" name="Line 34"/>
            <p:cNvSpPr/>
            <p:nvPr/>
          </p:nvSpPr>
          <p:spPr>
            <a:xfrm>
              <a:off x="2336" y="2432"/>
              <a:ext cx="0" cy="726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8" name="Line 35"/>
            <p:cNvSpPr/>
            <p:nvPr/>
          </p:nvSpPr>
          <p:spPr>
            <a:xfrm>
              <a:off x="2336" y="3158"/>
              <a:ext cx="1088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59" name="Line 36"/>
            <p:cNvSpPr/>
            <p:nvPr/>
          </p:nvSpPr>
          <p:spPr>
            <a:xfrm flipV="1">
              <a:off x="3424" y="2432"/>
              <a:ext cx="0" cy="726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0" name="Line 38"/>
            <p:cNvSpPr/>
            <p:nvPr/>
          </p:nvSpPr>
          <p:spPr>
            <a:xfrm>
              <a:off x="4105" y="1797"/>
              <a:ext cx="0" cy="635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161" name="Line 40"/>
            <p:cNvSpPr/>
            <p:nvPr/>
          </p:nvSpPr>
          <p:spPr>
            <a:xfrm>
              <a:off x="3424" y="2432"/>
              <a:ext cx="681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162" name="Rectangle 6"/>
          <p:cNvSpPr/>
          <p:nvPr/>
        </p:nvSpPr>
        <p:spPr>
          <a:xfrm>
            <a:off x="3200400" y="1700213"/>
            <a:ext cx="2590800" cy="685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>
              <a:buClr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PL/0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编译</a:t>
            </a:r>
            <a:r>
              <a:rPr lang="zh-CN" altLang="zh-CN" dirty="0">
                <a:latin typeface="Times New Roman" panose="02020603050405020304" pitchFamily="18" charset="0"/>
                <a:ea typeface="楷体_GB2312" pitchFamily="49" charset="-122"/>
              </a:rPr>
              <a:t>程序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163" name="Text Box 7"/>
          <p:cNvSpPr txBox="1"/>
          <p:nvPr/>
        </p:nvSpPr>
        <p:spPr>
          <a:xfrm>
            <a:off x="107950" y="1773238"/>
            <a:ext cx="2362200" cy="4619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 PL/0 </a:t>
            </a:r>
            <a:r>
              <a:rPr lang="zh-CN" altLang="zh-CN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语言程序</a:t>
            </a:r>
            <a:endParaRPr lang="zh-CN" altLang="en-US" sz="2400" dirty="0">
              <a:solidFill>
                <a:srgbClr val="33CC33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164" name="Text Box 8"/>
          <p:cNvSpPr txBox="1"/>
          <p:nvPr/>
        </p:nvSpPr>
        <p:spPr>
          <a:xfrm>
            <a:off x="6562725" y="1697038"/>
            <a:ext cx="2581275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类 </a:t>
            </a:r>
            <a:r>
              <a:rPr lang="en-US" altLang="zh-CN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code </a:t>
            </a:r>
            <a:r>
              <a:rPr lang="zh-CN" altLang="en-US" sz="2400" dirty="0">
                <a:solidFill>
                  <a:srgbClr val="33CC33"/>
                </a:solidFill>
                <a:latin typeface="Times New Roman" panose="02020603050405020304" pitchFamily="18" charset="0"/>
                <a:ea typeface="楷体_GB2312" pitchFamily="49" charset="-122"/>
              </a:rPr>
              <a:t>代码</a:t>
            </a:r>
          </a:p>
        </p:txBody>
      </p:sp>
      <p:sp>
        <p:nvSpPr>
          <p:cNvPr id="6165" name="Line 9"/>
          <p:cNvSpPr/>
          <p:nvPr/>
        </p:nvSpPr>
        <p:spPr>
          <a:xfrm>
            <a:off x="2286000" y="2005013"/>
            <a:ext cx="8382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6166" name="Line 10"/>
          <p:cNvSpPr/>
          <p:nvPr/>
        </p:nvSpPr>
        <p:spPr>
          <a:xfrm flipV="1">
            <a:off x="5867400" y="2001838"/>
            <a:ext cx="781050" cy="31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0" name="Text Box 11"/>
          <p:cNvSpPr txBox="1"/>
          <p:nvPr/>
        </p:nvSpPr>
        <p:spPr>
          <a:xfrm>
            <a:off x="468313" y="3933825"/>
            <a:ext cx="3962400" cy="2043113"/>
          </a:xfrm>
          <a:prstGeom prst="rect">
            <a:avLst/>
          </a:prstGeom>
          <a:noFill/>
          <a:ln w="2857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源语言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ea typeface="楷体_GB2312" pitchFamily="49" charset="-122"/>
              </a:rPr>
              <a:t>PL/0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目标语言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类 </a:t>
            </a:r>
            <a:r>
              <a:rPr lang="en-US" altLang="zh-CN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lang="zh-CN" altLang="en-US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－</a:t>
            </a:r>
            <a:r>
              <a:rPr lang="en-US" altLang="zh-CN" dirty="0">
                <a:solidFill>
                  <a:srgbClr val="00CC00"/>
                </a:solidFill>
                <a:latin typeface="Times New Roman" panose="02020603050405020304" pitchFamily="18" charset="0"/>
                <a:ea typeface="楷体_GB2312" pitchFamily="49" charset="-122"/>
              </a:rPr>
              <a:t>code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  <a:p>
            <a:pPr>
              <a:spcBef>
                <a:spcPct val="50000"/>
              </a:spcBef>
              <a:buClr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</a:rPr>
              <a:t>实现语言（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</a:rPr>
              <a:t>pascal/C)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42"/>
          <p:cNvSpPr/>
          <p:nvPr/>
        </p:nvSpPr>
        <p:spPr>
          <a:xfrm>
            <a:off x="1512888" y="188913"/>
            <a:ext cx="536416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</a:t>
            </a:r>
            <a:r>
              <a:rPr lang="zh-CN" altLang="en-US" sz="4000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编译程序总体结构</a:t>
            </a:r>
          </a:p>
        </p:txBody>
      </p:sp>
      <p:sp>
        <p:nvSpPr>
          <p:cNvPr id="7174" name="Text Box 56"/>
          <p:cNvSpPr txBox="1"/>
          <p:nvPr/>
        </p:nvSpPr>
        <p:spPr>
          <a:xfrm>
            <a:off x="611188" y="1354138"/>
            <a:ext cx="8245475" cy="10668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PL/0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编译程序的组织：</a:t>
            </a: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一个以语法、语义</a:t>
            </a:r>
          </a:p>
          <a:p>
            <a:pPr>
              <a:buNone/>
            </a:pPr>
            <a:r>
              <a:rPr lang="zh-CN" altLang="en-US" dirty="0">
                <a:latin typeface="Arial" panose="020B0604020202020204" pitchFamily="34" charset="0"/>
                <a:ea typeface="楷体_GB2312" pitchFamily="49" charset="-122"/>
              </a:rPr>
              <a:t>     分析程序为中心的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单遍编译程序</a:t>
            </a:r>
          </a:p>
        </p:txBody>
      </p:sp>
      <p:grpSp>
        <p:nvGrpSpPr>
          <p:cNvPr id="7175" name="Group 66"/>
          <p:cNvGrpSpPr/>
          <p:nvPr/>
        </p:nvGrpSpPr>
        <p:grpSpPr>
          <a:xfrm>
            <a:off x="827088" y="3141663"/>
            <a:ext cx="7632700" cy="2525712"/>
            <a:chOff x="521" y="1975"/>
            <a:chExt cx="4808" cy="1591"/>
          </a:xfrm>
        </p:grpSpPr>
        <p:sp>
          <p:nvSpPr>
            <p:cNvPr id="7176" name="Text Box 57"/>
            <p:cNvSpPr txBox="1"/>
            <p:nvPr/>
          </p:nvSpPr>
          <p:spPr>
            <a:xfrm>
              <a:off x="521" y="2115"/>
              <a:ext cx="1180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en-US" altLang="zh-CN" sz="2800" b="0" dirty="0">
                  <a:latin typeface="Arial" panose="020B0604020202020204" pitchFamily="34" charset="0"/>
                  <a:ea typeface="楷体_GB2312" pitchFamily="49" charset="-122"/>
                </a:rPr>
                <a:t>PL/0 </a:t>
              </a:r>
              <a:r>
                <a:rPr lang="zh-CN" altLang="en-US" sz="2800" dirty="0">
                  <a:latin typeface="Arial" panose="020B0604020202020204" pitchFamily="34" charset="0"/>
                  <a:ea typeface="楷体_GB2312" pitchFamily="49" charset="-122"/>
                </a:rPr>
                <a:t>程序</a:t>
              </a:r>
            </a:p>
          </p:txBody>
        </p:sp>
        <p:sp>
          <p:nvSpPr>
            <p:cNvPr id="7177" name="Text Box 58"/>
            <p:cNvSpPr txBox="1"/>
            <p:nvPr/>
          </p:nvSpPr>
          <p:spPr>
            <a:xfrm>
              <a:off x="4149" y="1975"/>
              <a:ext cx="1180" cy="54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dirty="0">
                  <a:latin typeface="Arial" panose="020B0604020202020204" pitchFamily="34" charset="0"/>
                  <a:ea typeface="楷体_GB2312" pitchFamily="49" charset="-122"/>
                </a:rPr>
                <a:t>类</a:t>
              </a:r>
              <a:r>
                <a:rPr lang="en-US" altLang="zh-CN" sz="2800" b="0" dirty="0">
                  <a:latin typeface="Arial" panose="020B0604020202020204" pitchFamily="34" charset="0"/>
                  <a:ea typeface="楷体_GB2312" pitchFamily="49" charset="-122"/>
                </a:rPr>
                <a:t>P-code</a:t>
              </a:r>
              <a:r>
                <a:rPr lang="zh-CN" altLang="en-US" sz="2800" dirty="0">
                  <a:latin typeface="Arial" panose="020B0604020202020204" pitchFamily="34" charset="0"/>
                  <a:ea typeface="楷体_GB2312" pitchFamily="49" charset="-122"/>
                </a:rPr>
                <a:t>程序</a:t>
              </a:r>
            </a:p>
          </p:txBody>
        </p:sp>
        <p:sp>
          <p:nvSpPr>
            <p:cNvPr id="7178" name="AutoShape 59"/>
            <p:cNvSpPr/>
            <p:nvPr/>
          </p:nvSpPr>
          <p:spPr>
            <a:xfrm>
              <a:off x="1655" y="2143"/>
              <a:ext cx="590" cy="227"/>
            </a:xfrm>
            <a:prstGeom prst="notchedRightArrow">
              <a:avLst>
                <a:gd name="adj1" fmla="val 50000"/>
                <a:gd name="adj2" fmla="val 64965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79" name="AutoShape 60"/>
            <p:cNvSpPr/>
            <p:nvPr/>
          </p:nvSpPr>
          <p:spPr>
            <a:xfrm>
              <a:off x="3650" y="2143"/>
              <a:ext cx="591" cy="227"/>
            </a:xfrm>
            <a:prstGeom prst="notchedRightArrow">
              <a:avLst>
                <a:gd name="adj1" fmla="val 50000"/>
                <a:gd name="adj2" fmla="val 65076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180" name="Text Box 61"/>
            <p:cNvSpPr txBox="1"/>
            <p:nvPr/>
          </p:nvSpPr>
          <p:spPr>
            <a:xfrm>
              <a:off x="2290" y="1975"/>
              <a:ext cx="1270" cy="548"/>
            </a:xfrm>
            <a:prstGeom prst="rect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语法、语义分析程序</a:t>
              </a:r>
            </a:p>
          </p:txBody>
        </p:sp>
        <p:sp>
          <p:nvSpPr>
            <p:cNvPr id="7181" name="Text Box 62"/>
            <p:cNvSpPr txBox="1"/>
            <p:nvPr/>
          </p:nvSpPr>
          <p:spPr>
            <a:xfrm>
              <a:off x="1338" y="3015"/>
              <a:ext cx="915" cy="548"/>
            </a:xfrm>
            <a:prstGeom prst="rect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词法分析程序</a:t>
              </a:r>
            </a:p>
          </p:txBody>
        </p:sp>
        <p:sp>
          <p:nvSpPr>
            <p:cNvPr id="7182" name="Text Box 63"/>
            <p:cNvSpPr txBox="1"/>
            <p:nvPr/>
          </p:nvSpPr>
          <p:spPr>
            <a:xfrm>
              <a:off x="3606" y="3018"/>
              <a:ext cx="915" cy="548"/>
            </a:xfrm>
            <a:prstGeom prst="rect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代码生成程序</a:t>
              </a:r>
            </a:p>
          </p:txBody>
        </p:sp>
        <p:sp>
          <p:nvSpPr>
            <p:cNvPr id="7183" name="Line 64"/>
            <p:cNvSpPr/>
            <p:nvPr/>
          </p:nvSpPr>
          <p:spPr>
            <a:xfrm flipV="1">
              <a:off x="1791" y="2519"/>
              <a:ext cx="909" cy="503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184" name="Line 65"/>
            <p:cNvSpPr/>
            <p:nvPr/>
          </p:nvSpPr>
          <p:spPr>
            <a:xfrm>
              <a:off x="3154" y="2519"/>
              <a:ext cx="905" cy="503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矩形 1"/>
          <p:cNvSpPr/>
          <p:nvPr/>
        </p:nvSpPr>
        <p:spPr>
          <a:xfrm>
            <a:off x="267335" y="260350"/>
            <a:ext cx="87845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语言</a:t>
            </a:r>
            <a:r>
              <a:rPr lang="zh-CN" altLang="en-US" sz="4000" dirty="0">
                <a:latin typeface="Arial" panose="020B0604020202020204" pitchFamily="34" charset="0"/>
                <a:ea typeface="楷体_GB2312" pitchFamily="49" charset="-122"/>
              </a:rPr>
              <a:t>为一种简化的类</a:t>
            </a:r>
            <a:r>
              <a:rPr lang="en-US" altLang="zh-CN" sz="4000" b="0" dirty="0">
                <a:latin typeface="Arial" panose="020B0604020202020204" pitchFamily="34" charset="0"/>
                <a:ea typeface="楷体_GB2312" pitchFamily="49" charset="-122"/>
              </a:rPr>
              <a:t>Pascal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4000" dirty="0">
                <a:latin typeface="Arial" panose="020B0604020202020204" pitchFamily="34" charset="0"/>
                <a:ea typeface="楷体_GB2312" pitchFamily="49" charset="-122"/>
              </a:rPr>
              <a:t>语言</a:t>
            </a:r>
            <a:endParaRPr lang="zh-CN" altLang="en-US" sz="40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218" name="Picture 2" descr="https://gss0.bdstatic.com/-4o3dSag_xI4khGkpoWK1HF6hhy/baike/c0%3Dbaike80%2C5%2C5%2C80%2C26/sign=c0ef5964e6f81a4c323fe49bb6430b3c/4034970a304e251f59160fe8aa86c9177f3e53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63" y="1268413"/>
            <a:ext cx="3325812" cy="5040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 Box 87"/>
          <p:cNvSpPr txBox="1"/>
          <p:nvPr/>
        </p:nvSpPr>
        <p:spPr>
          <a:xfrm>
            <a:off x="395288" y="1773238"/>
            <a:ext cx="7775575" cy="35382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N.Wirth</a:t>
            </a:r>
          </a:p>
          <a:p>
            <a:pPr lvl="1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Pascal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之父</a:t>
            </a:r>
            <a:endParaRPr lang="en-US" altLang="zh-CN" sz="240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算法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数据结构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=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程序</a:t>
            </a:r>
            <a:endParaRPr lang="en-US" altLang="zh-CN" sz="240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结构化程序设计</a:t>
            </a:r>
            <a:endParaRPr lang="en-US" altLang="zh-CN" sz="240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1984 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年获得了图灵奖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ec2d5628535e5ddf3f7e47576c6a7efcf1b6244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20" y="-14605"/>
            <a:ext cx="5715000" cy="5981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8120" y="277495"/>
            <a:ext cx="457962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布莱士·帕斯卡（Blaise Pascal ），1623</a:t>
            </a:r>
            <a:r>
              <a:rPr lang="en-US" altLang="zh-CN" sz="2800"/>
              <a:t>-1662</a:t>
            </a:r>
            <a:r>
              <a:rPr lang="zh-CN" altLang="en-US" sz="2800"/>
              <a:t>，法国数学家、物理学家、哲学家、散文家。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5750" y="4883150"/>
            <a:ext cx="673735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帕斯卡定律</a:t>
            </a:r>
          </a:p>
          <a:p>
            <a:r>
              <a:rPr lang="zh-CN" altLang="en-US" sz="2800"/>
              <a:t>压强的单位“帕斯卡”，简称“帕”</a:t>
            </a:r>
          </a:p>
          <a:p>
            <a:r>
              <a:rPr lang="zh-CN" altLang="en-US" sz="2800"/>
              <a:t>帕斯卡三角形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2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3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4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5" name="Rectangle 9"/>
          <p:cNvSpPr/>
          <p:nvPr/>
        </p:nvSpPr>
        <p:spPr>
          <a:xfrm>
            <a:off x="1512888" y="188913"/>
            <a:ext cx="349091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程序示例</a:t>
            </a:r>
          </a:p>
        </p:txBody>
      </p:sp>
      <p:grpSp>
        <p:nvGrpSpPr>
          <p:cNvPr id="10246" name="Group 28"/>
          <p:cNvGrpSpPr/>
          <p:nvPr/>
        </p:nvGrpSpPr>
        <p:grpSpPr>
          <a:xfrm>
            <a:off x="1044575" y="1268413"/>
            <a:ext cx="6696075" cy="5400675"/>
            <a:chOff x="612" y="799"/>
            <a:chExt cx="4218" cy="3402"/>
          </a:xfrm>
        </p:grpSpPr>
        <p:sp>
          <p:nvSpPr>
            <p:cNvPr id="10247" name="Rectangle 11"/>
            <p:cNvSpPr/>
            <p:nvPr/>
          </p:nvSpPr>
          <p:spPr>
            <a:xfrm>
              <a:off x="612" y="799"/>
              <a:ext cx="4218" cy="3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CONST A=10;</a:t>
              </a: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主程序常量说明部分*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VAR   B,C;</a:t>
              </a: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  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主程序变量说明部分*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PROCEDURE</a:t>
              </a:r>
              <a:r>
                <a:rPr lang="en-US" altLang="zh-CN" sz="2000" b="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</a:t>
              </a:r>
              <a:r>
                <a:rPr lang="en-US" altLang="zh-CN" sz="2000" b="0" dirty="0">
                  <a:solidFill>
                    <a:srgbClr val="00FF00"/>
                  </a:solidFill>
                  <a:latin typeface="Arial" panose="020B0604020202020204" pitchFamily="34" charset="0"/>
                  <a:ea typeface="楷体_GB2312" pitchFamily="49" charset="-122"/>
                </a:rPr>
                <a:t>P</a:t>
              </a:r>
              <a: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;</a:t>
              </a:r>
              <a:r>
                <a:rPr lang="en-US" altLang="zh-CN" sz="200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主程序过程说明部分*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</a:t>
              </a:r>
              <a:r>
                <a:rPr lang="en-US" altLang="zh-CN" sz="2000" b="0" dirty="0">
                  <a:solidFill>
                    <a:srgbClr val="00FF00"/>
                  </a:solidFill>
                  <a:latin typeface="Arial" panose="020B0604020202020204" pitchFamily="34" charset="0"/>
                  <a:ea typeface="楷体_GB2312" pitchFamily="49" charset="-122"/>
                </a:rPr>
                <a:t>VAR D;</a:t>
              </a: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 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过程</a:t>
              </a:r>
              <a:r>
                <a:rPr lang="en-US" altLang="zh-CN" sz="2000" b="0" dirty="0">
                  <a:latin typeface="Arial" panose="020B0604020202020204" pitchFamily="34" charset="0"/>
                  <a:ea typeface="楷体_GB2312" pitchFamily="49" charset="-122"/>
                </a:rPr>
                <a:t>P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的局部变量说明部分*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</a:t>
              </a:r>
              <a:r>
                <a:rPr lang="en-US" altLang="zh-CN" sz="2000" b="0" dirty="0">
                  <a:solidFill>
                    <a:srgbClr val="00FF00"/>
                  </a:solidFill>
                  <a:latin typeface="Arial" panose="020B0604020202020204" pitchFamily="34" charset="0"/>
                  <a:ea typeface="楷体_GB2312" pitchFamily="49" charset="-122"/>
                </a:rPr>
                <a:t>PROCEDURE</a:t>
              </a:r>
              <a:r>
                <a:rPr lang="en-US" altLang="zh-CN" sz="2000" b="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</a:t>
              </a: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Q</a:t>
              </a:r>
              <a:r>
                <a:rPr lang="en-US" altLang="zh-CN" sz="2000" b="0" dirty="0">
                  <a:solidFill>
                    <a:schemeClr val="accent1"/>
                  </a:solidFill>
                  <a:latin typeface="Arial" panose="020B0604020202020204" pitchFamily="34" charset="0"/>
                  <a:ea typeface="楷体_GB2312" pitchFamily="49" charset="-122"/>
                </a:rPr>
                <a:t>;</a:t>
              </a:r>
              <a:r>
                <a:rPr lang="en-US" altLang="zh-CN" sz="2000" dirty="0">
                  <a:solidFill>
                    <a:schemeClr val="accent1"/>
                  </a:solidFill>
                  <a:latin typeface="Arial" panose="020B0604020202020204" pitchFamily="34" charset="0"/>
                  <a:ea typeface="楷体_GB2312" pitchFamily="49" charset="-122"/>
                </a:rPr>
                <a:t>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过程</a:t>
              </a:r>
              <a:r>
                <a:rPr lang="en-US" altLang="zh-CN" sz="2000" b="0" dirty="0">
                  <a:latin typeface="Arial" panose="020B0604020202020204" pitchFamily="34" charset="0"/>
                  <a:ea typeface="楷体_GB2312" pitchFamily="49" charset="-122"/>
                </a:rPr>
                <a:t>P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的局部过程说明部分*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</a:t>
              </a: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VAR X;                    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/*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过程</a:t>
              </a:r>
              <a:r>
                <a:rPr lang="en-US" altLang="zh-CN" sz="2000" b="0" dirty="0">
                  <a:latin typeface="Arial" panose="020B0604020202020204" pitchFamily="34" charset="0"/>
                  <a:ea typeface="楷体_GB2312" pitchFamily="49" charset="-122"/>
                </a:rPr>
                <a:t>Q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的局部变量说明部分*</a:t>
              </a:r>
              <a:r>
                <a:rPr lang="en-US" altLang="zh-CN" sz="2000" dirty="0">
                  <a:latin typeface="Arial" panose="020B0604020202020204" pitchFamily="34" charset="0"/>
                  <a:ea typeface="楷体_GB2312" pitchFamily="49" charset="-122"/>
                </a:rPr>
                <a:t>/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BEGIN</a:t>
              </a:r>
              <a:b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READ(X);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D:=X;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WHILE X#0       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        DO CALL P;</a:t>
              </a:r>
              <a:b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800000"/>
                  </a:solidFill>
                  <a:latin typeface="Arial" panose="020B0604020202020204" pitchFamily="34" charset="0"/>
                  <a:ea typeface="楷体_GB2312" pitchFamily="49" charset="-122"/>
                </a:rPr>
                <a:t>      END;</a:t>
              </a:r>
              <a:br>
                <a:rPr lang="en-US" altLang="zh-CN" sz="2000" b="0" dirty="0">
                  <a:solidFill>
                    <a:schemeClr val="accent1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chemeClr val="tx1"/>
                  </a:solidFill>
                  <a:latin typeface="Arial" panose="020B0604020202020204" pitchFamily="34" charset="0"/>
                  <a:ea typeface="楷体_GB2312" pitchFamily="49" charset="-122"/>
                </a:rPr>
                <a:t>  </a:t>
              </a:r>
              <a: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BEGIN</a:t>
              </a:r>
              <a:b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WRITE(D);</a:t>
              </a:r>
              <a:b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        CALL Q;</a:t>
              </a:r>
              <a:b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00CC00"/>
                  </a:solidFill>
                  <a:latin typeface="Arial" panose="020B0604020202020204" pitchFamily="34" charset="0"/>
                  <a:ea typeface="楷体_GB2312" pitchFamily="49" charset="-122"/>
                </a:rPr>
                <a:t>  END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BEGIN</a:t>
              </a:r>
              <a:b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</a:b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 CALL P;</a:t>
              </a:r>
            </a:p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END.</a:t>
              </a:r>
            </a:p>
          </p:txBody>
        </p:sp>
        <p:sp>
          <p:nvSpPr>
            <p:cNvPr id="10248" name="Line 15"/>
            <p:cNvSpPr/>
            <p:nvPr/>
          </p:nvSpPr>
          <p:spPr>
            <a:xfrm>
              <a:off x="2699" y="2160"/>
              <a:ext cx="0" cy="72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9" name="Line 16"/>
            <p:cNvSpPr/>
            <p:nvPr/>
          </p:nvSpPr>
          <p:spPr>
            <a:xfrm flipV="1">
              <a:off x="2562" y="2886"/>
              <a:ext cx="137" cy="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0" name="Line 17"/>
            <p:cNvSpPr/>
            <p:nvPr/>
          </p:nvSpPr>
          <p:spPr>
            <a:xfrm>
              <a:off x="2562" y="2069"/>
              <a:ext cx="137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1" name="Line 18"/>
            <p:cNvSpPr/>
            <p:nvPr/>
          </p:nvSpPr>
          <p:spPr>
            <a:xfrm>
              <a:off x="2290" y="3067"/>
              <a:ext cx="136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2" name="Line 20"/>
            <p:cNvSpPr/>
            <p:nvPr/>
          </p:nvSpPr>
          <p:spPr>
            <a:xfrm>
              <a:off x="2426" y="3158"/>
              <a:ext cx="0" cy="31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3" name="Line 21"/>
            <p:cNvSpPr/>
            <p:nvPr/>
          </p:nvSpPr>
          <p:spPr>
            <a:xfrm flipH="1">
              <a:off x="2290" y="3475"/>
              <a:ext cx="136" cy="1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4" name="Line 22"/>
            <p:cNvSpPr/>
            <p:nvPr/>
          </p:nvSpPr>
          <p:spPr>
            <a:xfrm>
              <a:off x="1837" y="3702"/>
              <a:ext cx="136" cy="9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5" name="Line 23"/>
            <p:cNvSpPr/>
            <p:nvPr/>
          </p:nvSpPr>
          <p:spPr>
            <a:xfrm>
              <a:off x="1973" y="3792"/>
              <a:ext cx="0" cy="18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6" name="Line 24"/>
            <p:cNvSpPr/>
            <p:nvPr/>
          </p:nvSpPr>
          <p:spPr>
            <a:xfrm flipH="1">
              <a:off x="1837" y="3974"/>
              <a:ext cx="136" cy="13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7" name="Text Box 25"/>
            <p:cNvSpPr txBox="1"/>
            <p:nvPr/>
          </p:nvSpPr>
          <p:spPr>
            <a:xfrm>
              <a:off x="2472" y="3218"/>
              <a:ext cx="91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latin typeface="Arial" panose="020B0604020202020204" pitchFamily="34" charset="0"/>
                  <a:ea typeface="楷体_GB2312" pitchFamily="49" charset="-122"/>
                </a:rPr>
                <a:t>P 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的过程体</a:t>
              </a:r>
            </a:p>
          </p:txBody>
        </p:sp>
        <p:sp>
          <p:nvSpPr>
            <p:cNvPr id="10258" name="Text Box 26"/>
            <p:cNvSpPr txBox="1"/>
            <p:nvPr/>
          </p:nvSpPr>
          <p:spPr>
            <a:xfrm>
              <a:off x="2740" y="2387"/>
              <a:ext cx="92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en-US" altLang="zh-CN" sz="2000" b="0" dirty="0">
                  <a:latin typeface="Arial" panose="020B0604020202020204" pitchFamily="34" charset="0"/>
                  <a:ea typeface="楷体_GB2312" pitchFamily="49" charset="-122"/>
                </a:rPr>
                <a:t>Q </a:t>
              </a: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的过程体</a:t>
              </a:r>
            </a:p>
          </p:txBody>
        </p:sp>
        <p:sp>
          <p:nvSpPr>
            <p:cNvPr id="10259" name="Text Box 27"/>
            <p:cNvSpPr txBox="1"/>
            <p:nvPr/>
          </p:nvSpPr>
          <p:spPr>
            <a:xfrm>
              <a:off x="2014" y="3786"/>
              <a:ext cx="1243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marL="342900" indent="-34290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buSzPct val="75000"/>
                <a:buNone/>
              </a:pPr>
              <a:r>
                <a:rPr lang="zh-CN" altLang="en-US" sz="2000" dirty="0">
                  <a:latin typeface="Arial" panose="020B0604020202020204" pitchFamily="34" charset="0"/>
                  <a:ea typeface="楷体_GB2312" pitchFamily="49" charset="-122"/>
                </a:rPr>
                <a:t>主程序的过程体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6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7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8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269" name="Rectangle 8"/>
          <p:cNvSpPr/>
          <p:nvPr/>
        </p:nvSpPr>
        <p:spPr>
          <a:xfrm>
            <a:off x="1512888" y="188913"/>
            <a:ext cx="349091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程序示例</a:t>
            </a:r>
          </a:p>
        </p:txBody>
      </p:sp>
      <p:sp>
        <p:nvSpPr>
          <p:cNvPr id="11270" name="Rectangle 25"/>
          <p:cNvSpPr/>
          <p:nvPr/>
        </p:nvSpPr>
        <p:spPr>
          <a:xfrm>
            <a:off x="1001713" y="2276475"/>
            <a:ext cx="3714750" cy="396081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var m, n, r, q;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Char char="l"/>
            </a:pPr>
            <a:endParaRPr lang="en-US" altLang="zh-CN" sz="1800" dirty="0"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{ </a:t>
            </a:r>
            <a:r>
              <a:rPr lang="zh-CN" altLang="en-US" sz="1800" dirty="0">
                <a:latin typeface="Arial" panose="020B0604020202020204" pitchFamily="34" charset="0"/>
                <a:ea typeface="楷体_GB2312" pitchFamily="49" charset="-122"/>
              </a:rPr>
              <a:t>计算</a:t>
            </a: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zh-CN" altLang="en-US" sz="1800" dirty="0">
                <a:latin typeface="Arial" panose="020B0604020202020204" pitchFamily="34" charset="0"/>
                <a:ea typeface="楷体_GB2312" pitchFamily="49" charset="-122"/>
              </a:rPr>
              <a:t>和</a:t>
            </a: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n</a:t>
            </a:r>
            <a:r>
              <a:rPr lang="zh-CN" altLang="en-US" sz="1800" dirty="0">
                <a:latin typeface="Arial" panose="020B0604020202020204" pitchFamily="34" charset="0"/>
                <a:ea typeface="楷体_GB2312" pitchFamily="49" charset="-122"/>
              </a:rPr>
              <a:t>的最大公约数 </a:t>
            </a: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Char char="l"/>
            </a:pPr>
            <a:endParaRPr lang="en-US" altLang="zh-CN" sz="1800" dirty="0"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procedure gcd;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begin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while r#0  do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begin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   q := m / n;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    r := m - q * n;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   m := n;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   n := r;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end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end;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Char char="l"/>
            </a:pPr>
            <a:endParaRPr lang="en-US" altLang="zh-CN" sz="18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271" name="Rectangle 26"/>
          <p:cNvSpPr/>
          <p:nvPr/>
        </p:nvSpPr>
        <p:spPr>
          <a:xfrm>
            <a:off x="5148263" y="1773238"/>
            <a:ext cx="3333750" cy="46799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Char char="l"/>
            </a:pPr>
            <a:endParaRPr lang="en-US" altLang="zh-CN" sz="1400" dirty="0">
              <a:latin typeface="Arial" panose="020B0604020202020204" pitchFamily="34" charset="0"/>
              <a:ea typeface="楷体_GB2312" pitchFamily="49" charset="-12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read(m);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read(n);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{ </a:t>
            </a:r>
            <a:r>
              <a:rPr lang="zh-CN" altLang="en-US" sz="1800" dirty="0">
                <a:latin typeface="Arial" panose="020B0604020202020204" pitchFamily="34" charset="0"/>
                <a:ea typeface="楷体_GB2312" pitchFamily="49" charset="-122"/>
              </a:rPr>
              <a:t>为了方便，规定</a:t>
            </a: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m &gt;= n }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if m &lt; n then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begin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r := m;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m := n;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     n := r;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end;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begin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r:=1;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call gcd;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    write(m);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     end;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180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  <a:endParaRPr lang="en-US" altLang="zh-CN" sz="18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1272" name="Text Box 27">
            <a:hlinkClick r:id="" action="ppaction://noaction"/>
          </p:cNvPr>
          <p:cNvSpPr txBox="1"/>
          <p:nvPr/>
        </p:nvSpPr>
        <p:spPr>
          <a:xfrm>
            <a:off x="468313" y="1203325"/>
            <a:ext cx="388778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6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计算最大公约数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实验一 </a:t>
            </a:r>
            <a:r>
              <a:rPr lang="en-US" altLang="zh-CN" dirty="0"/>
              <a:t>hello world </a:t>
            </a:r>
            <a:r>
              <a:rPr lang="zh-CN" altLang="en-US" dirty="0"/>
              <a:t>生命周期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5415"/>
            <a:ext cx="8229600" cy="4525963"/>
          </a:xfrm>
        </p:spPr>
        <p:txBody>
          <a:bodyPr/>
          <a:lstStyle/>
          <a:p>
            <a:pPr lvl="0"/>
            <a:r>
              <a:rPr lang="zh-CN" altLang="en-US" sz="2400" dirty="0"/>
              <a:t>授课教师主讲</a:t>
            </a:r>
          </a:p>
          <a:p>
            <a:pPr lvl="0"/>
            <a:r>
              <a:rPr lang="zh-CN" altLang="en-US" sz="2400" dirty="0"/>
              <a:t>第</a:t>
            </a:r>
            <a:r>
              <a:rPr lang="en-US" altLang="zh-CN" sz="2400" dirty="0"/>
              <a:t>10</a:t>
            </a:r>
            <a:r>
              <a:rPr lang="zh-CN" altLang="en-US" sz="2400" dirty="0"/>
              <a:t>周（</a:t>
            </a:r>
            <a:r>
              <a:rPr lang="en-US" altLang="zh-CN" sz="2400" dirty="0"/>
              <a:t>2024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5</a:t>
            </a:r>
            <a:r>
              <a:rPr lang="zh-CN" altLang="en-US" sz="2400" dirty="0"/>
              <a:t>日）</a:t>
            </a:r>
          </a:p>
          <a:p>
            <a:pPr lvl="0"/>
            <a:r>
              <a:rPr lang="zh-CN" altLang="en-US" sz="2400" dirty="0"/>
              <a:t>主要内容</a:t>
            </a:r>
          </a:p>
          <a:p>
            <a:pPr lvl="1"/>
            <a:r>
              <a:rPr lang="en-US" altLang="zh-CN" sz="2000" dirty="0"/>
              <a:t>Hello world </a:t>
            </a:r>
            <a:r>
              <a:rPr lang="zh-CN" altLang="en-US" sz="2000" dirty="0"/>
              <a:t>运行过程</a:t>
            </a:r>
          </a:p>
          <a:p>
            <a:pPr lvl="1"/>
            <a:r>
              <a:rPr lang="en-US" altLang="zh-CN" sz="2000" dirty="0"/>
              <a:t>C</a:t>
            </a:r>
            <a:r>
              <a:rPr lang="zh-CN" altLang="en-US" sz="2000" dirty="0"/>
              <a:t>语言的机器级表示</a:t>
            </a:r>
          </a:p>
          <a:p>
            <a:pPr lvl="2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563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8"/>
          <p:cNvSpPr/>
          <p:nvPr/>
        </p:nvSpPr>
        <p:spPr>
          <a:xfrm>
            <a:off x="1512888" y="188913"/>
            <a:ext cx="349091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程序示例</a:t>
            </a:r>
          </a:p>
        </p:txBody>
      </p:sp>
      <p:sp>
        <p:nvSpPr>
          <p:cNvPr id="12294" name="Rectangle 24"/>
          <p:cNvSpPr/>
          <p:nvPr/>
        </p:nvSpPr>
        <p:spPr>
          <a:xfrm>
            <a:off x="1116013" y="2492375"/>
            <a:ext cx="3240087" cy="37433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var n, m, fact, sum;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endParaRPr lang="en-US" altLang="zh-CN" sz="800" b="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{ 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递归计算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fact = m! 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procedure factorial;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begin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if m &gt; 0 then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begin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 fact := fact * m;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 m := m - 1;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 call factorial;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end;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end;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Char char="l"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5" name="Rectangle 25"/>
          <p:cNvSpPr/>
          <p:nvPr/>
        </p:nvSpPr>
        <p:spPr>
          <a:xfrm>
            <a:off x="5258435" y="1477645"/>
            <a:ext cx="3745230" cy="434086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{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读入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n 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read(n);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sum := 0;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while n &gt; 0 do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begin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m := n;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fact :=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call factorial;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sum  := sum + fact;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     n := n - 1;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end;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{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输出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n! }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          write(sum);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end.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75000"/>
              <a:buNone/>
            </a:pP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6" name="Text Box 26">
            <a:hlinkClick r:id="" action="ppaction://noaction"/>
          </p:cNvPr>
          <p:cNvSpPr txBox="1"/>
          <p:nvPr/>
        </p:nvSpPr>
        <p:spPr>
          <a:xfrm>
            <a:off x="684213" y="1100138"/>
            <a:ext cx="3887787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计算</a:t>
            </a:r>
          </a:p>
          <a:p>
            <a:pPr>
              <a:buNone/>
            </a:pPr>
            <a:r>
              <a:rPr lang="zh-CN" altLang="en-US" sz="1800" dirty="0"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sum = 1! + 2 ! + ... + n!, </a:t>
            </a:r>
            <a:b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     (n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从控制台读入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4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5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6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7" name="Rectangle 8"/>
          <p:cNvSpPr/>
          <p:nvPr/>
        </p:nvSpPr>
        <p:spPr>
          <a:xfrm>
            <a:off x="1512888" y="188913"/>
            <a:ext cx="558006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语言的语法描述图</a:t>
            </a:r>
          </a:p>
        </p:txBody>
      </p:sp>
      <p:grpSp>
        <p:nvGrpSpPr>
          <p:cNvPr id="13318" name="Group 28"/>
          <p:cNvGrpSpPr/>
          <p:nvPr/>
        </p:nvGrpSpPr>
        <p:grpSpPr>
          <a:xfrm>
            <a:off x="1270000" y="5205413"/>
            <a:ext cx="6913563" cy="1319212"/>
            <a:chOff x="657" y="2279"/>
            <a:chExt cx="4355" cy="831"/>
          </a:xfrm>
        </p:grpSpPr>
        <p:sp>
          <p:nvSpPr>
            <p:cNvPr id="13319" name="Rectangle 18"/>
            <p:cNvSpPr/>
            <p:nvPr/>
          </p:nvSpPr>
          <p:spPr>
            <a:xfrm>
              <a:off x="703" y="2323"/>
              <a:ext cx="432" cy="240"/>
            </a:xfrm>
            <a:prstGeom prst="rect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0" name="Text Box 19"/>
            <p:cNvSpPr txBox="1"/>
            <p:nvPr/>
          </p:nvSpPr>
          <p:spPr>
            <a:xfrm>
              <a:off x="1278" y="2279"/>
              <a:ext cx="371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800" dirty="0">
                  <a:latin typeface="Tahoma" panose="020B0604030504040204" pitchFamily="34" charset="0"/>
                  <a:ea typeface="楷体_GB2312" pitchFamily="49" charset="-122"/>
                </a:rPr>
                <a:t>内的文字表示所用到的其他</a:t>
              </a:r>
              <a:r>
                <a:rPr lang="zh-CN" altLang="en-US" sz="2800" dirty="0">
                  <a:solidFill>
                    <a:srgbClr val="800080"/>
                  </a:solidFill>
                  <a:latin typeface="Tahoma" panose="020B0604030504040204" pitchFamily="34" charset="0"/>
                  <a:ea typeface="楷体_GB2312" pitchFamily="49" charset="-122"/>
                </a:rPr>
                <a:t>语法单位</a:t>
              </a:r>
              <a:endParaRPr lang="zh-CN" altLang="en-US" sz="2800" b="0" dirty="0">
                <a:solidFill>
                  <a:srgbClr val="80008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3321" name="Oval 20"/>
            <p:cNvSpPr/>
            <p:nvPr/>
          </p:nvSpPr>
          <p:spPr>
            <a:xfrm>
              <a:off x="657" y="2825"/>
              <a:ext cx="480" cy="240"/>
            </a:xfrm>
            <a:prstGeom prst="ellipse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2" name="Text Box 21"/>
            <p:cNvSpPr txBox="1"/>
            <p:nvPr/>
          </p:nvSpPr>
          <p:spPr>
            <a:xfrm>
              <a:off x="1285" y="2778"/>
              <a:ext cx="33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800" dirty="0">
                  <a:latin typeface="Tahoma" panose="020B0604030504040204" pitchFamily="34" charset="0"/>
                  <a:ea typeface="楷体_GB2312" pitchFamily="49" charset="-122"/>
                </a:rPr>
                <a:t>或</a:t>
              </a:r>
            </a:p>
          </p:txBody>
        </p:sp>
        <p:sp>
          <p:nvSpPr>
            <p:cNvPr id="13323" name="Oval 22"/>
            <p:cNvSpPr/>
            <p:nvPr/>
          </p:nvSpPr>
          <p:spPr>
            <a:xfrm>
              <a:off x="1761" y="2822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324" name="Text Box 23"/>
            <p:cNvSpPr txBox="1"/>
            <p:nvPr/>
          </p:nvSpPr>
          <p:spPr>
            <a:xfrm>
              <a:off x="2193" y="2748"/>
              <a:ext cx="281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800" dirty="0">
                  <a:latin typeface="Tahoma" panose="020B0604030504040204" pitchFamily="34" charset="0"/>
                  <a:ea typeface="楷体_GB2312" pitchFamily="49" charset="-122"/>
                </a:rPr>
                <a:t>内的文字表示</a:t>
              </a:r>
              <a:r>
                <a:rPr lang="zh-CN" altLang="en-US" sz="2800" dirty="0">
                  <a:solidFill>
                    <a:srgbClr val="800080"/>
                  </a:solidFill>
                  <a:latin typeface="Tahoma" panose="020B0604030504040204" pitchFamily="34" charset="0"/>
                  <a:ea typeface="楷体_GB2312" pitchFamily="49" charset="-122"/>
                </a:rPr>
                <a:t>单词符号</a:t>
              </a:r>
            </a:p>
          </p:txBody>
        </p:sp>
      </p:grpSp>
      <p:sp>
        <p:nvSpPr>
          <p:cNvPr id="13325" name="Text Box 29"/>
          <p:cNvSpPr txBox="1"/>
          <p:nvPr/>
        </p:nvSpPr>
        <p:spPr>
          <a:xfrm>
            <a:off x="684213" y="1211263"/>
            <a:ext cx="7488237" cy="38433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每个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语法单位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对应一个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语法描述图</a:t>
            </a:r>
          </a:p>
          <a:p>
            <a:pPr>
              <a:buNone/>
            </a:pPr>
            <a:endParaRPr lang="zh-CN" altLang="en-US" sz="100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一个入口和一个出口的有向图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从入口可到达任何节点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每个节点都可以到达出口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从入口到出口的路径表示该语法单位的</a:t>
            </a:r>
          </a:p>
          <a:p>
            <a:pPr>
              <a:buNone/>
            </a:pP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   一种合法中间形式（短语）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有两种类型的节点</a:t>
            </a:r>
            <a:endParaRPr lang="zh-CN" altLang="en-US" sz="2800" dirty="0">
              <a:solidFill>
                <a:srgbClr val="80008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8"/>
          <p:cNvSpPr/>
          <p:nvPr/>
        </p:nvSpPr>
        <p:spPr>
          <a:xfrm>
            <a:off x="1512888" y="188913"/>
            <a:ext cx="572293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语言的语法描述图</a:t>
            </a:r>
          </a:p>
        </p:txBody>
      </p:sp>
      <p:grpSp>
        <p:nvGrpSpPr>
          <p:cNvPr id="14338" name="Group 168"/>
          <p:cNvGrpSpPr/>
          <p:nvPr/>
        </p:nvGrpSpPr>
        <p:grpSpPr>
          <a:xfrm>
            <a:off x="2193925" y="1730375"/>
            <a:ext cx="4394200" cy="619125"/>
            <a:chOff x="1382" y="1135"/>
            <a:chExt cx="2768" cy="390"/>
          </a:xfrm>
        </p:grpSpPr>
        <p:sp>
          <p:nvSpPr>
            <p:cNvPr id="14339" name="Rectangle 10"/>
            <p:cNvSpPr/>
            <p:nvPr/>
          </p:nvSpPr>
          <p:spPr>
            <a:xfrm>
              <a:off x="1382" y="1192"/>
              <a:ext cx="500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rgbClr val="800080"/>
                  </a:solidFill>
                  <a:latin typeface="楷体_GB2312" pitchFamily="49" charset="-122"/>
                  <a:ea typeface="楷体_GB2312" pitchFamily="49" charset="-122"/>
                </a:rPr>
                <a:t>程序</a:t>
              </a:r>
            </a:p>
          </p:txBody>
        </p:sp>
        <p:sp>
          <p:nvSpPr>
            <p:cNvPr id="14340" name="Line 11"/>
            <p:cNvSpPr/>
            <p:nvPr/>
          </p:nvSpPr>
          <p:spPr>
            <a:xfrm>
              <a:off x="1853" y="1344"/>
              <a:ext cx="528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4341" name="Text Box 12"/>
            <p:cNvSpPr txBox="1"/>
            <p:nvPr/>
          </p:nvSpPr>
          <p:spPr>
            <a:xfrm>
              <a:off x="2397" y="1186"/>
              <a:ext cx="755" cy="294"/>
            </a:xfrm>
            <a:prstGeom prst="rect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400" dirty="0">
                  <a:solidFill>
                    <a:srgbClr val="800080"/>
                  </a:solidFill>
                  <a:latin typeface="楷体_GB2312" pitchFamily="49" charset="-122"/>
                  <a:ea typeface="楷体_GB2312" pitchFamily="49" charset="-122"/>
                </a:rPr>
                <a:t>分程序</a:t>
              </a:r>
            </a:p>
          </p:txBody>
        </p:sp>
        <p:sp>
          <p:nvSpPr>
            <p:cNvPr id="14342" name="Line 13"/>
            <p:cNvSpPr/>
            <p:nvPr/>
          </p:nvSpPr>
          <p:spPr>
            <a:xfrm>
              <a:off x="3152" y="1344"/>
              <a:ext cx="576" cy="0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4343" name="Oval 14"/>
            <p:cNvSpPr/>
            <p:nvPr/>
          </p:nvSpPr>
          <p:spPr>
            <a:xfrm>
              <a:off x="3718" y="1135"/>
              <a:ext cx="432" cy="390"/>
            </a:xfrm>
            <a:prstGeom prst="ellipse">
              <a:avLst/>
            </a:prstGeom>
            <a:noFill/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zh-CN" sz="2400" dirty="0">
                  <a:solidFill>
                    <a:srgbClr val="800080"/>
                  </a:solidFill>
                  <a:latin typeface="楷体_GB2312" pitchFamily="49" charset="-122"/>
                  <a:ea typeface="楷体_GB2312" pitchFamily="49" charset="-122"/>
                </a:rPr>
                <a:t>.</a:t>
              </a:r>
            </a:p>
          </p:txBody>
        </p:sp>
      </p:grpSp>
      <p:sp>
        <p:nvSpPr>
          <p:cNvPr id="14344" name="Text Box 21">
            <a:hlinkClick r:id="" action="ppaction://noaction"/>
          </p:cNvPr>
          <p:cNvSpPr txBox="1"/>
          <p:nvPr/>
        </p:nvSpPr>
        <p:spPr>
          <a:xfrm>
            <a:off x="611188" y="1052513"/>
            <a:ext cx="8208962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36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例：程序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分程序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语法单位的语法描述图</a:t>
            </a:r>
          </a:p>
        </p:txBody>
      </p:sp>
      <p:sp>
        <p:nvSpPr>
          <p:cNvPr id="14345" name="Text Box 104"/>
          <p:cNvSpPr txBox="1"/>
          <p:nvPr/>
        </p:nvSpPr>
        <p:spPr>
          <a:xfrm>
            <a:off x="692150" y="2540000"/>
            <a:ext cx="1216025" cy="457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分程序</a:t>
            </a:r>
          </a:p>
        </p:txBody>
      </p:sp>
      <p:sp>
        <p:nvSpPr>
          <p:cNvPr id="14346" name="AutoShape 109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47" name="AutoShape 110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48" name="AutoShape 111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49" name="AutoShape 112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50" name="Oval 119"/>
          <p:cNvSpPr/>
          <p:nvPr/>
        </p:nvSpPr>
        <p:spPr>
          <a:xfrm>
            <a:off x="2197100" y="2565400"/>
            <a:ext cx="935038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const</a:t>
            </a:r>
          </a:p>
        </p:txBody>
      </p:sp>
      <p:sp>
        <p:nvSpPr>
          <p:cNvPr id="14351" name="Oval 120"/>
          <p:cNvSpPr/>
          <p:nvPr/>
        </p:nvSpPr>
        <p:spPr>
          <a:xfrm>
            <a:off x="3636963" y="2565400"/>
            <a:ext cx="935037" cy="430213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ident</a:t>
            </a:r>
          </a:p>
        </p:txBody>
      </p:sp>
      <p:sp>
        <p:nvSpPr>
          <p:cNvPr id="14352" name="Oval 122"/>
          <p:cNvSpPr/>
          <p:nvPr/>
        </p:nvSpPr>
        <p:spPr>
          <a:xfrm>
            <a:off x="6011863" y="2565400"/>
            <a:ext cx="1223962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 eaLnBrk="0" hangingPunct="0">
              <a:buClrTx/>
              <a:buFontTx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number</a:t>
            </a:r>
          </a:p>
        </p:txBody>
      </p:sp>
      <p:sp>
        <p:nvSpPr>
          <p:cNvPr id="14353" name="Oval 123"/>
          <p:cNvSpPr/>
          <p:nvPr/>
        </p:nvSpPr>
        <p:spPr>
          <a:xfrm>
            <a:off x="5076825" y="2565400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</a:p>
        </p:txBody>
      </p:sp>
      <p:sp>
        <p:nvSpPr>
          <p:cNvPr id="14354" name="Line 124"/>
          <p:cNvSpPr/>
          <p:nvPr/>
        </p:nvSpPr>
        <p:spPr>
          <a:xfrm>
            <a:off x="1763713" y="27813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55" name="Line 125"/>
          <p:cNvSpPr/>
          <p:nvPr/>
        </p:nvSpPr>
        <p:spPr>
          <a:xfrm>
            <a:off x="3132138" y="2781300"/>
            <a:ext cx="50323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56" name="Line 126"/>
          <p:cNvSpPr/>
          <p:nvPr/>
        </p:nvSpPr>
        <p:spPr>
          <a:xfrm>
            <a:off x="4573588" y="2781300"/>
            <a:ext cx="50323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57" name="Line 127"/>
          <p:cNvSpPr/>
          <p:nvPr/>
        </p:nvSpPr>
        <p:spPr>
          <a:xfrm>
            <a:off x="5508625" y="2781300"/>
            <a:ext cx="503238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58" name="Oval 128"/>
          <p:cNvSpPr/>
          <p:nvPr/>
        </p:nvSpPr>
        <p:spPr>
          <a:xfrm>
            <a:off x="3132138" y="2997200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</p:txBody>
      </p:sp>
      <p:sp>
        <p:nvSpPr>
          <p:cNvPr id="14359" name="Oval 129"/>
          <p:cNvSpPr/>
          <p:nvPr/>
        </p:nvSpPr>
        <p:spPr>
          <a:xfrm>
            <a:off x="2484438" y="3357563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4360" name="Oval 130"/>
          <p:cNvSpPr/>
          <p:nvPr/>
        </p:nvSpPr>
        <p:spPr>
          <a:xfrm>
            <a:off x="2197100" y="4005263"/>
            <a:ext cx="935038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 eaLnBrk="0" hangingPunct="0">
              <a:buClrTx/>
              <a:buFontTx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var</a:t>
            </a:r>
          </a:p>
        </p:txBody>
      </p:sp>
      <p:sp>
        <p:nvSpPr>
          <p:cNvPr id="14361" name="Oval 132"/>
          <p:cNvSpPr/>
          <p:nvPr/>
        </p:nvSpPr>
        <p:spPr>
          <a:xfrm>
            <a:off x="4068763" y="4005263"/>
            <a:ext cx="935037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 eaLnBrk="0" hangingPunct="0">
              <a:buClrTx/>
              <a:buFontTx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ident</a:t>
            </a:r>
          </a:p>
        </p:txBody>
      </p:sp>
      <p:sp>
        <p:nvSpPr>
          <p:cNvPr id="14362" name="Oval 133"/>
          <p:cNvSpPr/>
          <p:nvPr/>
        </p:nvSpPr>
        <p:spPr>
          <a:xfrm>
            <a:off x="3276600" y="4510088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</a:p>
        </p:txBody>
      </p:sp>
      <p:sp>
        <p:nvSpPr>
          <p:cNvPr id="14363" name="Oval 134"/>
          <p:cNvSpPr/>
          <p:nvPr/>
        </p:nvSpPr>
        <p:spPr>
          <a:xfrm>
            <a:off x="2484438" y="4797425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4364" name="Oval 135"/>
          <p:cNvSpPr/>
          <p:nvPr/>
        </p:nvSpPr>
        <p:spPr>
          <a:xfrm>
            <a:off x="3779838" y="5230813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4365" name="Oval 136"/>
          <p:cNvSpPr/>
          <p:nvPr/>
        </p:nvSpPr>
        <p:spPr>
          <a:xfrm>
            <a:off x="2197100" y="5734050"/>
            <a:ext cx="1438275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 eaLnBrk="0" hangingPunct="0">
              <a:buClrTx/>
              <a:buFontTx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procedure</a:t>
            </a:r>
          </a:p>
        </p:txBody>
      </p:sp>
      <p:sp>
        <p:nvSpPr>
          <p:cNvPr id="14366" name="Oval 137"/>
          <p:cNvSpPr/>
          <p:nvPr/>
        </p:nvSpPr>
        <p:spPr>
          <a:xfrm>
            <a:off x="4211638" y="5734050"/>
            <a:ext cx="935037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 eaLnBrk="0" hangingPunct="0">
              <a:buClrTx/>
              <a:buFontTx/>
              <a:buNone/>
            </a:pPr>
            <a:r>
              <a:rPr lang="en-US" altLang="zh-CN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ident</a:t>
            </a:r>
          </a:p>
        </p:txBody>
      </p:sp>
      <p:sp>
        <p:nvSpPr>
          <p:cNvPr id="14367" name="Oval 138"/>
          <p:cNvSpPr/>
          <p:nvPr/>
        </p:nvSpPr>
        <p:spPr>
          <a:xfrm>
            <a:off x="5651500" y="5734050"/>
            <a:ext cx="431800" cy="431800"/>
          </a:xfrm>
          <a:prstGeom prst="ellipse">
            <a:avLst/>
          </a:prstGeom>
          <a:noFill/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zh-CN" altLang="en-US" sz="1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；</a:t>
            </a:r>
          </a:p>
        </p:txBody>
      </p:sp>
      <p:sp>
        <p:nvSpPr>
          <p:cNvPr id="14368" name="Text Box 139"/>
          <p:cNvSpPr txBox="1"/>
          <p:nvPr/>
        </p:nvSpPr>
        <p:spPr>
          <a:xfrm>
            <a:off x="6588125" y="5699125"/>
            <a:ext cx="1125538" cy="466725"/>
          </a:xfrm>
          <a:prstGeom prst="rect">
            <a:avLst/>
          </a:prstGeom>
          <a:noFill/>
          <a:ln w="9525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t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分程序</a:t>
            </a:r>
          </a:p>
        </p:txBody>
      </p:sp>
      <p:sp>
        <p:nvSpPr>
          <p:cNvPr id="14369" name="Text Box 140"/>
          <p:cNvSpPr txBox="1"/>
          <p:nvPr/>
        </p:nvSpPr>
        <p:spPr>
          <a:xfrm>
            <a:off x="2627313" y="6275388"/>
            <a:ext cx="936625" cy="466725"/>
          </a:xfrm>
          <a:prstGeom prst="rect">
            <a:avLst/>
          </a:prstGeom>
          <a:noFill/>
          <a:ln w="9525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t"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zh-CN" altLang="en-US" sz="24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语句</a:t>
            </a:r>
          </a:p>
        </p:txBody>
      </p:sp>
      <p:sp>
        <p:nvSpPr>
          <p:cNvPr id="14370" name="Line 142"/>
          <p:cNvSpPr/>
          <p:nvPr/>
        </p:nvSpPr>
        <p:spPr>
          <a:xfrm>
            <a:off x="1908175" y="2781300"/>
            <a:ext cx="0" cy="3743325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71" name="Line 143"/>
          <p:cNvSpPr/>
          <p:nvPr/>
        </p:nvSpPr>
        <p:spPr>
          <a:xfrm>
            <a:off x="1908175" y="6524625"/>
            <a:ext cx="719138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72" name="Line 144"/>
          <p:cNvSpPr/>
          <p:nvPr/>
        </p:nvSpPr>
        <p:spPr>
          <a:xfrm>
            <a:off x="3563938" y="6524625"/>
            <a:ext cx="10795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73" name="Line 145"/>
          <p:cNvSpPr/>
          <p:nvPr/>
        </p:nvSpPr>
        <p:spPr>
          <a:xfrm>
            <a:off x="7235825" y="2781300"/>
            <a:ext cx="2159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74" name="Line 146"/>
          <p:cNvSpPr/>
          <p:nvPr/>
        </p:nvSpPr>
        <p:spPr>
          <a:xfrm>
            <a:off x="7451725" y="2781300"/>
            <a:ext cx="0" cy="792163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75" name="Line 147"/>
          <p:cNvSpPr/>
          <p:nvPr/>
        </p:nvSpPr>
        <p:spPr>
          <a:xfrm flipH="1">
            <a:off x="3708400" y="3213100"/>
            <a:ext cx="3743325" cy="0"/>
          </a:xfrm>
          <a:prstGeom prst="line">
            <a:avLst/>
          </a:prstGeom>
          <a:ln w="9525">
            <a:noFill/>
          </a:ln>
        </p:spPr>
      </p:sp>
      <p:sp>
        <p:nvSpPr>
          <p:cNvPr id="14376" name="Line 148"/>
          <p:cNvSpPr/>
          <p:nvPr/>
        </p:nvSpPr>
        <p:spPr>
          <a:xfrm flipH="1">
            <a:off x="3708400" y="3213100"/>
            <a:ext cx="3743325" cy="0"/>
          </a:xfrm>
          <a:prstGeom prst="line">
            <a:avLst/>
          </a:prstGeom>
          <a:ln w="9525">
            <a:noFill/>
          </a:ln>
        </p:spPr>
      </p:sp>
      <p:sp>
        <p:nvSpPr>
          <p:cNvPr id="14377" name="Line 150"/>
          <p:cNvSpPr/>
          <p:nvPr/>
        </p:nvSpPr>
        <p:spPr>
          <a:xfrm flipH="1">
            <a:off x="2916238" y="3573463"/>
            <a:ext cx="453548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78" name="Line 151"/>
          <p:cNvSpPr/>
          <p:nvPr/>
        </p:nvSpPr>
        <p:spPr>
          <a:xfrm flipH="1">
            <a:off x="1908175" y="3573463"/>
            <a:ext cx="5762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79" name="Line 152"/>
          <p:cNvSpPr/>
          <p:nvPr/>
        </p:nvSpPr>
        <p:spPr>
          <a:xfrm flipV="1">
            <a:off x="3348038" y="3429000"/>
            <a:ext cx="0" cy="144463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0" name="Line 153"/>
          <p:cNvSpPr/>
          <p:nvPr/>
        </p:nvSpPr>
        <p:spPr>
          <a:xfrm flipV="1">
            <a:off x="3348038" y="2781300"/>
            <a:ext cx="0" cy="21590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1" name="Line 154"/>
          <p:cNvSpPr/>
          <p:nvPr/>
        </p:nvSpPr>
        <p:spPr>
          <a:xfrm>
            <a:off x="1908175" y="4221163"/>
            <a:ext cx="287338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2" name="Line 155"/>
          <p:cNvSpPr/>
          <p:nvPr/>
        </p:nvSpPr>
        <p:spPr>
          <a:xfrm>
            <a:off x="3132138" y="4221163"/>
            <a:ext cx="93503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3" name="Line 156"/>
          <p:cNvSpPr/>
          <p:nvPr/>
        </p:nvSpPr>
        <p:spPr>
          <a:xfrm>
            <a:off x="5003800" y="4221163"/>
            <a:ext cx="288925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84" name="Line 157"/>
          <p:cNvSpPr/>
          <p:nvPr/>
        </p:nvSpPr>
        <p:spPr>
          <a:xfrm>
            <a:off x="5292725" y="4221163"/>
            <a:ext cx="0" cy="86360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85" name="Line 158"/>
          <p:cNvSpPr/>
          <p:nvPr/>
        </p:nvSpPr>
        <p:spPr>
          <a:xfrm flipH="1">
            <a:off x="2916238" y="5086350"/>
            <a:ext cx="237648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6" name="Line 159"/>
          <p:cNvSpPr/>
          <p:nvPr/>
        </p:nvSpPr>
        <p:spPr>
          <a:xfrm flipH="1">
            <a:off x="1908175" y="5086350"/>
            <a:ext cx="5762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7" name="Line 160"/>
          <p:cNvSpPr/>
          <p:nvPr/>
        </p:nvSpPr>
        <p:spPr>
          <a:xfrm>
            <a:off x="1908175" y="5949950"/>
            <a:ext cx="287338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8" name="Line 161"/>
          <p:cNvSpPr/>
          <p:nvPr/>
        </p:nvSpPr>
        <p:spPr>
          <a:xfrm>
            <a:off x="3635375" y="5949950"/>
            <a:ext cx="5762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89" name="Line 162"/>
          <p:cNvSpPr/>
          <p:nvPr/>
        </p:nvSpPr>
        <p:spPr>
          <a:xfrm>
            <a:off x="5148263" y="5949950"/>
            <a:ext cx="50323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90" name="Line 163"/>
          <p:cNvSpPr/>
          <p:nvPr/>
        </p:nvSpPr>
        <p:spPr>
          <a:xfrm>
            <a:off x="6084888" y="5949950"/>
            <a:ext cx="503237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91" name="Line 164"/>
          <p:cNvSpPr/>
          <p:nvPr/>
        </p:nvSpPr>
        <p:spPr>
          <a:xfrm>
            <a:off x="7740650" y="5949950"/>
            <a:ext cx="1444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92" name="Line 165"/>
          <p:cNvSpPr/>
          <p:nvPr/>
        </p:nvSpPr>
        <p:spPr>
          <a:xfrm flipV="1">
            <a:off x="7885113" y="5446713"/>
            <a:ext cx="0" cy="50323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93" name="Line 166"/>
          <p:cNvSpPr/>
          <p:nvPr/>
        </p:nvSpPr>
        <p:spPr>
          <a:xfrm flipH="1">
            <a:off x="4211638" y="5446713"/>
            <a:ext cx="3673475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94" name="Line 167"/>
          <p:cNvSpPr/>
          <p:nvPr/>
        </p:nvSpPr>
        <p:spPr>
          <a:xfrm flipH="1">
            <a:off x="1908175" y="5445125"/>
            <a:ext cx="18716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95" name="Line 170"/>
          <p:cNvSpPr/>
          <p:nvPr/>
        </p:nvSpPr>
        <p:spPr>
          <a:xfrm flipV="1">
            <a:off x="3492500" y="4221163"/>
            <a:ext cx="0" cy="28733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4396" name="Line 171"/>
          <p:cNvSpPr/>
          <p:nvPr/>
        </p:nvSpPr>
        <p:spPr>
          <a:xfrm flipV="1">
            <a:off x="3492500" y="4941888"/>
            <a:ext cx="0" cy="142875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2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3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4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5" name="Rectangle 8"/>
          <p:cNvSpPr/>
          <p:nvPr/>
        </p:nvSpPr>
        <p:spPr>
          <a:xfrm>
            <a:off x="1512888" y="188913"/>
            <a:ext cx="529113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语言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EBNF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</a:p>
        </p:txBody>
      </p:sp>
      <p:sp>
        <p:nvSpPr>
          <p:cNvPr id="15366" name="Text Box 18"/>
          <p:cNvSpPr txBox="1"/>
          <p:nvPr/>
        </p:nvSpPr>
        <p:spPr>
          <a:xfrm>
            <a:off x="757238" y="1455738"/>
            <a:ext cx="7991475" cy="4832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EBNF</a:t>
            </a:r>
            <a:r>
              <a:rPr lang="en-US" altLang="zh-CN" sz="28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的元符号</a:t>
            </a:r>
            <a:endParaRPr lang="zh-CN" altLang="en-US" sz="28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&lt; &gt;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’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是用左右尖括号括起来的中文字表示语法构造成分，或称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语法单位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，为非终结符</a:t>
            </a:r>
            <a:r>
              <a: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zh-CN" altLang="en-US" sz="28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::=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该符号的左部由右部定义，可读作‘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定义为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’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10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endParaRPr lang="zh-CN" altLang="en-US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|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’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表示‘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或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’，即左部可由多个右部定义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{ }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’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表示花括号内的语法成分可以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重复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；在不加上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 下界时可重复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到任意次数，有上下界时为可重复次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 数的限制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[ ]’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表示方括号内的成分为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任选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项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‘</a:t>
            </a: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( )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’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表示圆括号内的成分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优先</a:t>
            </a:r>
            <a:endParaRPr lang="zh-CN" altLang="en-US" sz="2400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1">
            <a:hlinkClick r:id="" action="ppaction://noaction"/>
          </p:cNvPr>
          <p:cNvSpPr txBox="1"/>
          <p:nvPr/>
        </p:nvSpPr>
        <p:spPr>
          <a:xfrm>
            <a:off x="755650" y="1052513"/>
            <a:ext cx="6840538" cy="5794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例：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PL/0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语言的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EBNF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表示片断</a:t>
            </a:r>
          </a:p>
        </p:txBody>
      </p:sp>
      <p:sp>
        <p:nvSpPr>
          <p:cNvPr id="16386" name="AutoShape 13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7" name="AutoShape 14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8" name="AutoShape 15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89" name="AutoShape 16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390" name="Rectangle 60"/>
          <p:cNvSpPr/>
          <p:nvPr/>
        </p:nvSpPr>
        <p:spPr>
          <a:xfrm>
            <a:off x="1512888" y="188913"/>
            <a:ext cx="529113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 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语言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EBNF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表示</a:t>
            </a:r>
          </a:p>
        </p:txBody>
      </p:sp>
      <p:sp>
        <p:nvSpPr>
          <p:cNvPr id="16391" name="Rectangle 61"/>
          <p:cNvSpPr/>
          <p:nvPr/>
        </p:nvSpPr>
        <p:spPr>
          <a:xfrm>
            <a:off x="1258888" y="1849438"/>
            <a:ext cx="7273925" cy="460375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程序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分程序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&gt;.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分程序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[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常量说明部分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] [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变量说明部分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]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               [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过程说明部分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] 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语句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常量说明部分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常量定义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{ ,&lt;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常量定义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} 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常量定义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标识符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无符号整数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无符号整数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数字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{&lt;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数字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&gt;}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变量说明部分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标识符 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{ ,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标识符 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} ;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标识符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字母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{&lt;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字母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&gt;|&lt;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数字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&gt;}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过程说明部分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过程首部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分程序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&gt;{; 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过程说明部分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}; 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过程首部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::=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000" i="1" dirty="0">
                <a:latin typeface="Arial" panose="020B0604020202020204" pitchFamily="34" charset="0"/>
                <a:ea typeface="楷体_GB2312" pitchFamily="49" charset="-122"/>
              </a:rPr>
              <a:t>&lt;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标识符</a:t>
            </a: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&gt; 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；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……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466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467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468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2469" name="Text Box 9"/>
          <p:cNvSpPr txBox="1"/>
          <p:nvPr/>
        </p:nvSpPr>
        <p:spPr>
          <a:xfrm>
            <a:off x="228600" y="1052830"/>
            <a:ext cx="8304530" cy="49847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保留字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BEGIN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END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IF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、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THEN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......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en-US" altLang="zh-CN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运算符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、、、、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:=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、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、、、、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……</a:t>
            </a:r>
            <a:endParaRPr lang="en-US" altLang="zh-CN" sz="24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标识符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自定义的变量名、常数名、过程名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SzPct val="75000"/>
              <a:buNone/>
            </a:pPr>
            <a:endParaRPr lang="zh-CN" altLang="en-US" sz="1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常数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 如：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25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100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等整数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界符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       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如：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‘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‘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.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‘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‘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、）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</a:rPr>
              <a:t>……</a:t>
            </a:r>
            <a:endParaRPr lang="en-US" altLang="zh-CN" sz="2000" b="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0" name="Rectangle 10"/>
          <p:cNvSpPr/>
          <p:nvPr/>
        </p:nvSpPr>
        <p:spPr>
          <a:xfrm>
            <a:off x="1441450" y="188913"/>
            <a:ext cx="5938838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</a:t>
            </a:r>
            <a:r>
              <a:rPr lang="zh-CN" altLang="en-US" sz="4000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编译程序的单词类别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1"/>
          <p:cNvSpPr/>
          <p:nvPr/>
        </p:nvSpPr>
        <p:spPr>
          <a:xfrm>
            <a:off x="1512888" y="188913"/>
            <a:ext cx="5291137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</a:t>
            </a:r>
            <a:r>
              <a:rPr lang="en-US" altLang="zh-CN" sz="4000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 </a:t>
            </a:r>
            <a:r>
              <a:rPr lang="zh-CN" altLang="en-US" sz="4000" dirty="0">
                <a:solidFill>
                  <a:srgbClr val="800080"/>
                </a:solidFill>
                <a:latin typeface="华文行楷" pitchFamily="2" charset="-122"/>
                <a:ea typeface="华文行楷" pitchFamily="2" charset="-122"/>
              </a:rPr>
              <a:t>语言的语义规则</a:t>
            </a:r>
          </a:p>
        </p:txBody>
      </p:sp>
      <p:sp>
        <p:nvSpPr>
          <p:cNvPr id="17414" name="Text Box 12"/>
          <p:cNvSpPr txBox="1"/>
          <p:nvPr/>
        </p:nvSpPr>
        <p:spPr>
          <a:xfrm>
            <a:off x="828675" y="1125538"/>
            <a:ext cx="7991475" cy="5299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类型、上下文约束与作用域规则</a:t>
            </a:r>
          </a:p>
          <a:p>
            <a:pPr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数据类型只有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整数类型</a:t>
            </a:r>
            <a:endParaRPr lang="zh-CN" altLang="en-US" sz="28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数据结构只支持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简单变量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和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常数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10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endParaRPr lang="zh-CN" altLang="en-US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所支持的数字为最长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9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位的十进制数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标识符的有效长度为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10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en-US" altLang="zh-CN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标识符引用前先要声明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过程无参数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过程可嵌套，最多嵌套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3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层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过程可递归调用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内层过程可以引用包围它的外层过程的标识符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grpSp>
        <p:nvGrpSpPr>
          <p:cNvPr id="18438" name="Group 57"/>
          <p:cNvGrpSpPr/>
          <p:nvPr/>
        </p:nvGrpSpPr>
        <p:grpSpPr>
          <a:xfrm>
            <a:off x="933450" y="1484313"/>
            <a:ext cx="7383463" cy="4824412"/>
            <a:chOff x="521" y="845"/>
            <a:chExt cx="4651" cy="3039"/>
          </a:xfrm>
        </p:grpSpPr>
        <p:sp>
          <p:nvSpPr>
            <p:cNvPr id="18439" name="AutoShape 13"/>
            <p:cNvSpPr/>
            <p:nvPr/>
          </p:nvSpPr>
          <p:spPr>
            <a:xfrm>
              <a:off x="2678" y="1159"/>
              <a:ext cx="240" cy="277"/>
            </a:xfrm>
            <a:prstGeom prst="downArrow">
              <a:avLst>
                <a:gd name="adj1" fmla="val 50000"/>
                <a:gd name="adj2" fmla="val 28848"/>
              </a:avLst>
            </a:prstGeom>
            <a:solidFill>
              <a:srgbClr val="FFFFFF"/>
            </a:solidFill>
            <a:ln w="0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440" name="Text Box 18"/>
            <p:cNvSpPr txBox="1"/>
            <p:nvPr/>
          </p:nvSpPr>
          <p:spPr>
            <a:xfrm>
              <a:off x="521" y="3023"/>
              <a:ext cx="88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输入数据</a:t>
              </a:r>
              <a:endParaRPr lang="zh-CN" altLang="en-US" sz="2400" b="0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8441" name="Text Box 19"/>
            <p:cNvSpPr txBox="1"/>
            <p:nvPr/>
          </p:nvSpPr>
          <p:spPr>
            <a:xfrm>
              <a:off x="4286" y="3023"/>
              <a:ext cx="886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0000" tIns="46800" rIns="90000" bIns="46800" anchor="t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输出数据</a:t>
              </a:r>
              <a:endParaRPr lang="zh-CN" altLang="en-US" sz="2400" b="0" dirty="0"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18442" name="Text Box 38"/>
            <p:cNvSpPr txBox="1"/>
            <p:nvPr/>
          </p:nvSpPr>
          <p:spPr>
            <a:xfrm>
              <a:off x="2200" y="845"/>
              <a:ext cx="1180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en-US" altLang="zh-CN" sz="2400" b="0" dirty="0">
                  <a:latin typeface="Arial" panose="020B0604020202020204" pitchFamily="34" charset="0"/>
                  <a:ea typeface="楷体_GB2312" pitchFamily="49" charset="-122"/>
                </a:rPr>
                <a:t>PL/0 </a:t>
              </a: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程序</a:t>
              </a:r>
            </a:p>
          </p:txBody>
        </p:sp>
        <p:sp>
          <p:nvSpPr>
            <p:cNvPr id="18443" name="Text Box 39"/>
            <p:cNvSpPr txBox="1"/>
            <p:nvPr/>
          </p:nvSpPr>
          <p:spPr>
            <a:xfrm>
              <a:off x="2019" y="2207"/>
              <a:ext cx="1587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类</a:t>
              </a:r>
              <a:r>
                <a:rPr lang="en-US" altLang="zh-CN" sz="2400" b="0" dirty="0">
                  <a:latin typeface="Arial" panose="020B0604020202020204" pitchFamily="34" charset="0"/>
                  <a:ea typeface="楷体_GB2312" pitchFamily="49" charset="-122"/>
                </a:rPr>
                <a:t>P-code</a:t>
              </a: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程序</a:t>
              </a:r>
            </a:p>
          </p:txBody>
        </p:sp>
        <p:sp>
          <p:nvSpPr>
            <p:cNvPr id="18444" name="Text Box 42"/>
            <p:cNvSpPr txBox="1"/>
            <p:nvPr/>
          </p:nvSpPr>
          <p:spPr>
            <a:xfrm>
              <a:off x="2109" y="1527"/>
              <a:ext cx="1361" cy="271"/>
            </a:xfrm>
            <a:prstGeom prst="rect">
              <a:avLst/>
            </a:prstGeom>
            <a:noFill/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en-US" altLang="zh-CN" sz="2400" b="0" dirty="0">
                  <a:latin typeface="Arial" panose="020B0604020202020204" pitchFamily="34" charset="0"/>
                  <a:ea typeface="楷体_GB2312" pitchFamily="49" charset="-122"/>
                </a:rPr>
                <a:t>PL/0 </a:t>
              </a: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编译程序</a:t>
              </a:r>
            </a:p>
          </p:txBody>
        </p:sp>
        <p:sp>
          <p:nvSpPr>
            <p:cNvPr id="18445" name="AutoShape 47"/>
            <p:cNvSpPr/>
            <p:nvPr/>
          </p:nvSpPr>
          <p:spPr>
            <a:xfrm>
              <a:off x="2685" y="1889"/>
              <a:ext cx="240" cy="277"/>
            </a:xfrm>
            <a:prstGeom prst="downArrow">
              <a:avLst>
                <a:gd name="adj1" fmla="val 50000"/>
                <a:gd name="adj2" fmla="val 28848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446" name="AutoShape 48"/>
            <p:cNvSpPr/>
            <p:nvPr/>
          </p:nvSpPr>
          <p:spPr>
            <a:xfrm>
              <a:off x="2686" y="2519"/>
              <a:ext cx="240" cy="277"/>
            </a:xfrm>
            <a:prstGeom prst="downArrow">
              <a:avLst>
                <a:gd name="adj1" fmla="val 50000"/>
                <a:gd name="adj2" fmla="val 28848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anchor="t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447" name="Text Box 49"/>
            <p:cNvSpPr txBox="1"/>
            <p:nvPr/>
          </p:nvSpPr>
          <p:spPr>
            <a:xfrm>
              <a:off x="2291" y="2908"/>
              <a:ext cx="1043" cy="478"/>
            </a:xfrm>
            <a:prstGeom prst="rect">
              <a:avLst/>
            </a:prstGeom>
            <a:noFill/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类 </a:t>
              </a:r>
              <a:r>
                <a:rPr lang="en-US" altLang="zh-CN" sz="2400" b="0" dirty="0">
                  <a:latin typeface="Arial" panose="020B0604020202020204" pitchFamily="34" charset="0"/>
                  <a:ea typeface="楷体_GB2312" pitchFamily="49" charset="-122"/>
                </a:rPr>
                <a:t>P-code </a:t>
              </a:r>
              <a:r>
                <a:rPr lang="zh-CN" altLang="en-US" sz="2400" dirty="0">
                  <a:latin typeface="Arial" panose="020B0604020202020204" pitchFamily="34" charset="0"/>
                  <a:ea typeface="楷体_GB2312" pitchFamily="49" charset="-122"/>
                </a:rPr>
                <a:t>解释程序</a:t>
              </a:r>
            </a:p>
          </p:txBody>
        </p:sp>
        <p:sp>
          <p:nvSpPr>
            <p:cNvPr id="18448" name="AutoShape 50"/>
            <p:cNvSpPr/>
            <p:nvPr/>
          </p:nvSpPr>
          <p:spPr>
            <a:xfrm>
              <a:off x="1383" y="3068"/>
              <a:ext cx="817" cy="227"/>
            </a:xfrm>
            <a:prstGeom prst="notchedRightArrow">
              <a:avLst>
                <a:gd name="adj1" fmla="val 50000"/>
                <a:gd name="adj2" fmla="val 89961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449" name="Text Box 51"/>
            <p:cNvSpPr txBox="1"/>
            <p:nvPr/>
          </p:nvSpPr>
          <p:spPr>
            <a:xfrm>
              <a:off x="1837" y="3567"/>
              <a:ext cx="1951" cy="30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>
                <a:lnSpc>
                  <a:spcPct val="90000"/>
                </a:lnSpc>
                <a:buClrTx/>
                <a:buFontTx/>
                <a:buNone/>
              </a:pPr>
              <a:r>
                <a:rPr lang="zh-CN" altLang="en-US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类</a:t>
              </a:r>
              <a:r>
                <a:rPr lang="en-US" altLang="zh-CN" sz="2800" b="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P-code</a:t>
              </a:r>
              <a:r>
                <a:rPr lang="en-US" altLang="zh-CN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 </a:t>
              </a:r>
              <a:r>
                <a:rPr lang="zh-CN" altLang="en-US" sz="2800" dirty="0">
                  <a:solidFill>
                    <a:srgbClr val="800080"/>
                  </a:solidFill>
                  <a:latin typeface="Arial" panose="020B0604020202020204" pitchFamily="34" charset="0"/>
                  <a:ea typeface="楷体_GB2312" pitchFamily="49" charset="-122"/>
                </a:rPr>
                <a:t>虚拟机</a:t>
              </a:r>
            </a:p>
          </p:txBody>
        </p:sp>
        <p:sp>
          <p:nvSpPr>
            <p:cNvPr id="18450" name="AutoShape 52"/>
            <p:cNvSpPr/>
            <p:nvPr/>
          </p:nvSpPr>
          <p:spPr>
            <a:xfrm>
              <a:off x="3424" y="3067"/>
              <a:ext cx="817" cy="227"/>
            </a:xfrm>
            <a:prstGeom prst="notchedRightArrow">
              <a:avLst>
                <a:gd name="adj1" fmla="val 50000"/>
                <a:gd name="adj2" fmla="val 89961"/>
              </a:avLst>
            </a:prstGeom>
            <a:solidFill>
              <a:srgbClr val="FFFFFF"/>
            </a:solidFill>
            <a:ln w="9525" cap="flat" cmpd="sng">
              <a:solidFill>
                <a:srgbClr val="00008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451" name="Line 53"/>
            <p:cNvSpPr/>
            <p:nvPr/>
          </p:nvSpPr>
          <p:spPr>
            <a:xfrm>
              <a:off x="1746" y="2659"/>
              <a:ext cx="0" cy="1225"/>
            </a:xfrm>
            <a:prstGeom prst="line">
              <a:avLst/>
            </a:prstGeom>
            <a:ln w="9525" cap="rnd" cmpd="sng">
              <a:solidFill>
                <a:srgbClr val="00008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8452" name="Line 54"/>
            <p:cNvSpPr/>
            <p:nvPr/>
          </p:nvSpPr>
          <p:spPr>
            <a:xfrm>
              <a:off x="1746" y="3884"/>
              <a:ext cx="2087" cy="0"/>
            </a:xfrm>
            <a:prstGeom prst="line">
              <a:avLst/>
            </a:prstGeom>
            <a:ln w="9525" cap="rnd" cmpd="sng">
              <a:solidFill>
                <a:srgbClr val="00008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8453" name="Line 55"/>
            <p:cNvSpPr/>
            <p:nvPr/>
          </p:nvSpPr>
          <p:spPr>
            <a:xfrm flipV="1">
              <a:off x="3833" y="2659"/>
              <a:ext cx="0" cy="1225"/>
            </a:xfrm>
            <a:prstGeom prst="line">
              <a:avLst/>
            </a:prstGeom>
            <a:ln w="9525" cap="rnd" cmpd="sng">
              <a:solidFill>
                <a:srgbClr val="000080"/>
              </a:solidFill>
              <a:prstDash val="sysDot"/>
              <a:round/>
              <a:headEnd type="none" w="med" len="med"/>
              <a:tailEnd type="none" w="med" len="med"/>
            </a:ln>
          </p:spPr>
        </p:sp>
        <p:sp>
          <p:nvSpPr>
            <p:cNvPr id="18454" name="Line 56"/>
            <p:cNvSpPr/>
            <p:nvPr/>
          </p:nvSpPr>
          <p:spPr>
            <a:xfrm>
              <a:off x="1746" y="2659"/>
              <a:ext cx="2087" cy="0"/>
            </a:xfrm>
            <a:prstGeom prst="line">
              <a:avLst/>
            </a:prstGeom>
            <a:ln w="9525" cap="rnd" cmpd="sng">
              <a:solidFill>
                <a:srgbClr val="000080"/>
              </a:solidFill>
              <a:prstDash val="sysDot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19462" name="Text Box 38"/>
          <p:cNvSpPr txBox="1"/>
          <p:nvPr/>
        </p:nvSpPr>
        <p:spPr>
          <a:xfrm>
            <a:off x="757238" y="1208088"/>
            <a:ext cx="8062912" cy="35067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类 </a:t>
            </a:r>
            <a:r>
              <a:rPr lang="en-US" altLang="zh-CN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P-code</a:t>
            </a:r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语言</a:t>
            </a:r>
          </a:p>
          <a:p>
            <a:pPr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   一种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栈式机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的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语言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800" b="0" dirty="0"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此类栈式机没有累加器和通用寄存器，</a:t>
            </a: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有一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  个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栈式存储器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，有四个控制寄存器（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指令寄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   存器 </a:t>
            </a:r>
            <a:r>
              <a:rPr lang="en-US" altLang="zh-CN" sz="2800" b="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指令地址寄存器 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栈顶寄存器 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和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基址寄存器 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2800" dirty="0">
                <a:latin typeface="Arial" panose="020B0604020202020204" pitchFamily="34" charset="0"/>
                <a:ea typeface="楷体_GB2312" pitchFamily="49" charset="-122"/>
              </a:rPr>
              <a:t>），算逻运算都在栈顶进行</a:t>
            </a:r>
            <a:endParaRPr lang="zh-CN" altLang="en-US" sz="280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b="0" dirty="0"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指令格式</a:t>
            </a:r>
          </a:p>
        </p:txBody>
      </p:sp>
      <p:grpSp>
        <p:nvGrpSpPr>
          <p:cNvPr id="19463" name="Group 45"/>
          <p:cNvGrpSpPr/>
          <p:nvPr/>
        </p:nvGrpSpPr>
        <p:grpSpPr>
          <a:xfrm>
            <a:off x="3563938" y="4483100"/>
            <a:ext cx="3048000" cy="601663"/>
            <a:chOff x="2412" y="2614"/>
            <a:chExt cx="1920" cy="379"/>
          </a:xfrm>
        </p:grpSpPr>
        <p:sp>
          <p:nvSpPr>
            <p:cNvPr id="19464" name="Rectangle 40"/>
            <p:cNvSpPr/>
            <p:nvPr/>
          </p:nvSpPr>
          <p:spPr>
            <a:xfrm>
              <a:off x="2412" y="2657"/>
              <a:ext cx="1920" cy="336"/>
            </a:xfrm>
            <a:prstGeom prst="rect">
              <a:avLst/>
            </a:prstGeom>
            <a:noFill/>
            <a:ln w="9525" cap="flat" cmpd="sng">
              <a:solidFill>
                <a:srgbClr val="33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/>
            <a:lstStyle/>
            <a:p>
              <a:endParaRPr lang="zh-CN" altLang="en-US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465" name="Line 41"/>
            <p:cNvSpPr/>
            <p:nvPr/>
          </p:nvSpPr>
          <p:spPr>
            <a:xfrm>
              <a:off x="3036" y="2657"/>
              <a:ext cx="0" cy="336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6" name="Line 42"/>
            <p:cNvSpPr/>
            <p:nvPr/>
          </p:nvSpPr>
          <p:spPr>
            <a:xfrm>
              <a:off x="3708" y="2657"/>
              <a:ext cx="0" cy="336"/>
            </a:xfrm>
            <a:prstGeom prst="line">
              <a:avLst/>
            </a:prstGeom>
            <a:ln w="9525" cap="flat" cmpd="sng">
              <a:solidFill>
                <a:srgbClr val="80008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7" name="Text Box 43"/>
            <p:cNvSpPr txBox="1"/>
            <p:nvPr/>
          </p:nvSpPr>
          <p:spPr>
            <a:xfrm>
              <a:off x="2608" y="2614"/>
              <a:ext cx="158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</a:t>
              </a:r>
              <a:r>
                <a:rPr lang="en-US" altLang="zh-CN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   </a:t>
              </a:r>
              <a:r>
                <a:rPr lang="en-US" altLang="zh-CN" dirty="0">
                  <a:solidFill>
                    <a:srgbClr val="8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</a:p>
          </p:txBody>
        </p:sp>
      </p:grpSp>
      <p:sp>
        <p:nvSpPr>
          <p:cNvPr id="19468" name="Text Box 44"/>
          <p:cNvSpPr txBox="1"/>
          <p:nvPr/>
        </p:nvSpPr>
        <p:spPr>
          <a:xfrm>
            <a:off x="1403350" y="5229225"/>
            <a:ext cx="6264275" cy="13906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：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操作码</a:t>
            </a:r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层次差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（标识符引用层减去定义层）</a:t>
            </a:r>
          </a:p>
          <a:p>
            <a:pPr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zh-CN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lang="zh-CN" altLang="en-US" sz="2400" dirty="0">
                <a:solidFill>
                  <a:srgbClr val="800080"/>
                </a:solidFill>
                <a:latin typeface="Times New Roman" panose="02020603050405020304" pitchFamily="18" charset="0"/>
                <a:ea typeface="楷体_GB2312" pitchFamily="49" charset="-122"/>
              </a:rPr>
              <a:t>不同的指令含义不同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8"/>
          <p:cNvSpPr/>
          <p:nvPr/>
        </p:nvSpPr>
        <p:spPr>
          <a:xfrm>
            <a:off x="1513205" y="189230"/>
            <a:ext cx="534733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PL/0</a:t>
            </a:r>
            <a:r>
              <a:rPr lang="zh-CN" altLang="en-US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的过程活动记录</a:t>
            </a:r>
            <a:endParaRPr lang="zh-CN" altLang="en-US" sz="4000" dirty="0">
              <a:solidFill>
                <a:srgbClr val="800080"/>
              </a:solidFill>
              <a:latin typeface="Arial" panose="020B0604020202020204" pitchFamily="34" charset="0"/>
              <a:ea typeface="华文行楷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81300" y="4570730"/>
            <a:ext cx="3665220" cy="491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静态链（存取链）</a:t>
            </a:r>
            <a:r>
              <a:rPr kumimoji="1" lang="en-US" altLang="zh-CN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SL</a:t>
            </a:r>
          </a:p>
        </p:txBody>
      </p:sp>
      <p:sp>
        <p:nvSpPr>
          <p:cNvPr id="3" name="矩形 2"/>
          <p:cNvSpPr/>
          <p:nvPr/>
        </p:nvSpPr>
        <p:spPr>
          <a:xfrm>
            <a:off x="2781300" y="4120515"/>
            <a:ext cx="3665220" cy="491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Tx/>
              <a:buFont typeface="Wingdings" panose="05000000000000000000" pitchFamily="2" charset="2"/>
              <a:buNone/>
            </a:pPr>
            <a:r>
              <a:rPr kumimoji="1" lang="zh-CN" altLang="en-US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动态链（控制链）</a:t>
            </a:r>
            <a:r>
              <a:rPr kumimoji="1" lang="en-US" altLang="zh-CN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DL</a:t>
            </a:r>
          </a:p>
        </p:txBody>
      </p:sp>
      <p:sp>
        <p:nvSpPr>
          <p:cNvPr id="4" name="矩形 3"/>
          <p:cNvSpPr/>
          <p:nvPr/>
        </p:nvSpPr>
        <p:spPr>
          <a:xfrm>
            <a:off x="2781300" y="3670300"/>
            <a:ext cx="3665220" cy="491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Tx/>
              <a:buFont typeface="Wingdings" panose="05000000000000000000" pitchFamily="2" charset="2"/>
              <a:buNone/>
            </a:pPr>
            <a:r>
              <a:rPr kumimoji="1" lang="zh-CN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返回地址</a:t>
            </a:r>
            <a:r>
              <a:rPr kumimoji="1" lang="en-US" altLang="zh-CN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RA</a:t>
            </a:r>
          </a:p>
        </p:txBody>
      </p:sp>
      <p:sp>
        <p:nvSpPr>
          <p:cNvPr id="5" name="矩形 4"/>
          <p:cNvSpPr/>
          <p:nvPr/>
        </p:nvSpPr>
        <p:spPr>
          <a:xfrm>
            <a:off x="2781300" y="3220085"/>
            <a:ext cx="3665220" cy="491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Tx/>
              <a:buFont typeface="Wingdings" panose="05000000000000000000" pitchFamily="2" charset="2"/>
              <a:buNone/>
            </a:pPr>
            <a:r>
              <a:rPr kumimoji="1" lang="zh-CN" sz="2600" b="1" i="0" u="none" strike="noStrike" cap="none" normalizeH="0" baseline="0">
                <a:ln>
                  <a:noFill/>
                </a:ln>
                <a:solidFill>
                  <a:srgbClr val="333399"/>
                </a:solidFill>
                <a:effectLst/>
                <a:latin typeface="楷体_GB2312" pitchFamily="49" charset="-122"/>
                <a:ea typeface="楷体_GB2312" pitchFamily="49" charset="-122"/>
              </a:rPr>
              <a:t>临时工作单元局部变量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 flipV="1">
            <a:off x="2769235" y="2711450"/>
            <a:ext cx="9525" cy="5886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 flipV="1">
            <a:off x="6436995" y="2774950"/>
            <a:ext cx="9525" cy="5886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036060" y="2636520"/>
            <a:ext cx="15538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/>
              <a:t>……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646555" y="4996180"/>
            <a:ext cx="1125220" cy="171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59180" y="4712970"/>
            <a:ext cx="735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/>
              <a:t>B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59180" y="2567940"/>
            <a:ext cx="735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/>
              <a:t>T</a:t>
            </a: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656080" y="2829560"/>
            <a:ext cx="1125220" cy="1714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49935" y="1321435"/>
            <a:ext cx="79368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/>
              <a:t>PL/0</a:t>
            </a:r>
            <a:r>
              <a:rPr lang="zh-CN" altLang="en-US" sz="2800"/>
              <a:t>程序运行时，每一次过程调用都将在运行栈增加一个过程活动记录。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 </a:t>
            </a:r>
            <a:r>
              <a:rPr lang="en-US" altLang="zh-CN" dirty="0">
                <a:sym typeface="+mn-ea"/>
              </a:rPr>
              <a:t>PL/0</a:t>
            </a:r>
            <a:r>
              <a:rPr lang="zh-CN" altLang="en-US" dirty="0">
                <a:sym typeface="+mn-ea"/>
              </a:rPr>
              <a:t>编译系统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5415"/>
            <a:ext cx="8229600" cy="4525963"/>
          </a:xfrm>
        </p:spPr>
        <p:txBody>
          <a:bodyPr/>
          <a:lstStyle/>
          <a:p>
            <a:pPr lvl="0"/>
            <a:r>
              <a:rPr lang="zh-CN" altLang="en-US" sz="2400" dirty="0"/>
              <a:t>授课教师主讲</a:t>
            </a:r>
          </a:p>
          <a:p>
            <a:pPr lvl="0"/>
            <a:r>
              <a:rPr lang="zh-CN" altLang="en-US" sz="2400" dirty="0"/>
              <a:t>第</a:t>
            </a:r>
            <a:r>
              <a:rPr lang="en-US" altLang="zh-CN" sz="2400" dirty="0"/>
              <a:t>11</a:t>
            </a:r>
            <a:r>
              <a:rPr lang="zh-CN" altLang="en-US" sz="2400" dirty="0"/>
              <a:t>周（</a:t>
            </a:r>
            <a:r>
              <a:rPr lang="en-US" altLang="zh-CN" sz="2400" dirty="0"/>
              <a:t>2024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12</a:t>
            </a:r>
            <a:r>
              <a:rPr lang="zh-CN" altLang="en-US" sz="2400" dirty="0"/>
              <a:t>日）</a:t>
            </a:r>
          </a:p>
          <a:p>
            <a:pPr lvl="0"/>
            <a:r>
              <a:rPr lang="zh-CN" altLang="en-US" sz="2400" dirty="0"/>
              <a:t>主要内容</a:t>
            </a:r>
          </a:p>
          <a:p>
            <a:pPr lvl="1"/>
            <a:r>
              <a:rPr lang="en-US" altLang="zh-CN" sz="2000" dirty="0"/>
              <a:t>PL/0</a:t>
            </a:r>
            <a:r>
              <a:rPr lang="zh-CN" altLang="en-US" sz="2000" dirty="0"/>
              <a:t>编译系统总体结构</a:t>
            </a:r>
          </a:p>
          <a:p>
            <a:pPr lvl="1"/>
            <a:r>
              <a:rPr lang="en-US" altLang="zh-CN" sz="2000" dirty="0"/>
              <a:t>PL/0</a:t>
            </a:r>
            <a:r>
              <a:rPr lang="zh-CN" altLang="en-US" sz="2000" dirty="0"/>
              <a:t>语言简介</a:t>
            </a:r>
          </a:p>
          <a:p>
            <a:pPr lvl="1"/>
            <a:r>
              <a:rPr lang="zh-CN" altLang="en-US" sz="2000" dirty="0"/>
              <a:t>类</a:t>
            </a:r>
            <a:r>
              <a:rPr lang="en-US" altLang="zh-CN" sz="2000" dirty="0"/>
              <a:t>P-code</a:t>
            </a:r>
            <a:r>
              <a:rPr lang="zh-CN" altLang="en-US" sz="2000" dirty="0"/>
              <a:t>虚拟机</a:t>
            </a:r>
          </a:p>
          <a:p>
            <a:pPr lvl="2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881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2534" name="Text Box 9"/>
          <p:cNvSpPr txBox="1"/>
          <p:nvPr/>
        </p:nvSpPr>
        <p:spPr>
          <a:xfrm>
            <a:off x="755650" y="1157288"/>
            <a:ext cx="7993063" cy="1766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CAL  L  A”</a:t>
            </a:r>
          </a:p>
          <a:p>
            <a:pPr>
              <a:buNone/>
            </a:pP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调用地址为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的过程（置指令地址寄存器为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）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en-US" altLang="zh-CN" sz="24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为调用过程与被调用过程的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层差</a:t>
            </a:r>
            <a:endParaRPr lang="zh-CN" altLang="en-US" sz="2400" b="0" dirty="0">
              <a:solidFill>
                <a:srgbClr val="80008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设置被调用过程的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3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个联系单元</a:t>
            </a:r>
          </a:p>
        </p:txBody>
      </p:sp>
      <p:graphicFrame>
        <p:nvGraphicFramePr>
          <p:cNvPr id="22535" name="Object 12"/>
          <p:cNvGraphicFramePr/>
          <p:nvPr/>
        </p:nvGraphicFramePr>
        <p:xfrm>
          <a:off x="1308100" y="2997200"/>
          <a:ext cx="6719888" cy="347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r:id="rId3" imgW="7848600" imgH="3987800" progId="Visio.Drawing.11">
                  <p:embed/>
                </p:oleObj>
              </mc:Choice>
              <mc:Fallback>
                <p:oleObj r:id="rId3" imgW="7848600" imgH="3987800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8100" y="2997200"/>
                        <a:ext cx="6719888" cy="3475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0486" name="Text Box 9"/>
          <p:cNvSpPr txBox="1"/>
          <p:nvPr/>
        </p:nvSpPr>
        <p:spPr>
          <a:xfrm>
            <a:off x="755650" y="1195388"/>
            <a:ext cx="8388350" cy="17668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INT  0  A”</a:t>
            </a:r>
          </a:p>
          <a:p>
            <a:pPr>
              <a:buNone/>
            </a:pP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在栈顶开辟 </a:t>
            </a:r>
            <a:r>
              <a:rPr lang="en-US" altLang="zh-CN" sz="24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个存储单元，服务于被调用的过程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等于该过程的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局部变量数加 </a:t>
            </a:r>
            <a:r>
              <a:rPr lang="en-US" altLang="zh-CN" sz="24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3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3 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个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特殊的</a:t>
            </a:r>
            <a:r>
              <a:rPr lang="zh-CN" altLang="en-US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联系单元</a:t>
            </a:r>
          </a:p>
        </p:txBody>
      </p:sp>
      <p:graphicFrame>
        <p:nvGraphicFramePr>
          <p:cNvPr id="20487" name="Object 15"/>
          <p:cNvGraphicFramePr/>
          <p:nvPr/>
        </p:nvGraphicFramePr>
        <p:xfrm>
          <a:off x="985203" y="3011012"/>
          <a:ext cx="7325995" cy="336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r:id="rId3" imgW="5915025" imgH="2676525" progId="Visio.Drawing.11">
                  <p:embed/>
                </p:oleObj>
              </mc:Choice>
              <mc:Fallback>
                <p:oleObj r:id="rId3" imgW="5915025" imgH="267652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5203" y="3011012"/>
                        <a:ext cx="7325995" cy="33648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14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1510" name="Text Box 15"/>
          <p:cNvSpPr txBox="1"/>
          <p:nvPr/>
        </p:nvSpPr>
        <p:spPr>
          <a:xfrm>
            <a:off x="755650" y="1157288"/>
            <a:ext cx="7993063" cy="14017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0”</a:t>
            </a:r>
          </a:p>
          <a:p>
            <a:pPr>
              <a:buNone/>
            </a:pP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过程调用结束后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返回调用点并退栈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重置基址寄存器和栈顶寄存器</a:t>
            </a:r>
          </a:p>
        </p:txBody>
      </p:sp>
      <p:graphicFrame>
        <p:nvGraphicFramePr>
          <p:cNvPr id="21511" name="Object 17"/>
          <p:cNvGraphicFramePr/>
          <p:nvPr/>
        </p:nvGraphicFramePr>
        <p:xfrm>
          <a:off x="1405890" y="2688590"/>
          <a:ext cx="6953885" cy="35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r:id="rId3" imgW="5709285" imgH="2911475" progId="Visio.Drawing.11">
                  <p:embed/>
                </p:oleObj>
              </mc:Choice>
              <mc:Fallback>
                <p:oleObj r:id="rId3" imgW="5709285" imgH="2911475" progId="Visio.Drawing.11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890" y="2688590"/>
                        <a:ext cx="6953885" cy="35966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4" name="AutoShape 5">
            <a:hlinkClick r:id="" action="ppaction://noaction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5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6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3557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3558" name="Text Box 9"/>
          <p:cNvSpPr txBox="1"/>
          <p:nvPr/>
        </p:nvSpPr>
        <p:spPr>
          <a:xfrm>
            <a:off x="755650" y="1090613"/>
            <a:ext cx="8137525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LIT  0  A”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立即数存入栈顶，即置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所指存储单元的值为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加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23559" name="Text Box 11"/>
          <p:cNvSpPr txBox="1"/>
          <p:nvPr/>
        </p:nvSpPr>
        <p:spPr>
          <a:xfrm>
            <a:off x="755650" y="2532063"/>
            <a:ext cx="8137525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LOD  L  A”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将层差为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偏移量为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的存储单元的值取到栈顶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加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23560" name="Text Box 12"/>
          <p:cNvSpPr txBox="1"/>
          <p:nvPr/>
        </p:nvSpPr>
        <p:spPr>
          <a:xfrm>
            <a:off x="755650" y="3933825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STO  L  A”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   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将栈顶的值存入层差为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L</a:t>
            </a:r>
            <a:r>
              <a:rPr lang="zh-CN" altLang="en-US" sz="2400" b="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偏移量为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的存储单元</a:t>
            </a:r>
            <a:endParaRPr lang="zh-CN" altLang="en-US" sz="24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3561" name="Text Box 13"/>
          <p:cNvSpPr txBox="1"/>
          <p:nvPr/>
        </p:nvSpPr>
        <p:spPr>
          <a:xfrm>
            <a:off x="755650" y="5229225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注：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层差为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偏移量为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的存储单元，即沿当前层静</a:t>
            </a:r>
          </a:p>
          <a:p>
            <a:pPr>
              <a:buNone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 态链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SL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开始向前第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层的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SL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作为基址，加上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，即为该</a:t>
            </a:r>
          </a:p>
          <a:p>
            <a:pPr>
              <a:buNone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 单元的地址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4582" name="Text Box 9"/>
          <p:cNvSpPr txBox="1"/>
          <p:nvPr/>
        </p:nvSpPr>
        <p:spPr>
          <a:xfrm>
            <a:off x="755650" y="1484313"/>
            <a:ext cx="8137525" cy="10366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1”</a:t>
            </a:r>
          </a:p>
          <a:p>
            <a:pPr>
              <a:buNone/>
            </a:pP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求栈顶元素的相反数，结果值留在栈顶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3" name="Text Box 13"/>
          <p:cNvSpPr txBox="1"/>
          <p:nvPr/>
        </p:nvSpPr>
        <p:spPr>
          <a:xfrm>
            <a:off x="755650" y="2852738"/>
            <a:ext cx="8137525" cy="14017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6”</a:t>
            </a:r>
          </a:p>
          <a:p>
            <a:pPr>
              <a:buNone/>
            </a:pP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栈顶元素的奇偶判断，若为奇数，结果为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；若为偶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数，结果为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；结果值留在栈顶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5606" name="Text Box 9"/>
          <p:cNvSpPr txBox="1"/>
          <p:nvPr/>
        </p:nvSpPr>
        <p:spPr>
          <a:xfrm>
            <a:off x="755650" y="1090613"/>
            <a:ext cx="8137525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2”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次栈顶与栈顶的值相加，结果存入次栈顶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25607" name="Text Box 14"/>
          <p:cNvSpPr txBox="1"/>
          <p:nvPr/>
        </p:nvSpPr>
        <p:spPr>
          <a:xfrm>
            <a:off x="755650" y="2492375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3”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次栈顶的值减去栈顶的值，结果存入次栈顶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25608" name="Text Box 16"/>
          <p:cNvSpPr txBox="1"/>
          <p:nvPr/>
        </p:nvSpPr>
        <p:spPr>
          <a:xfrm>
            <a:off x="755650" y="3860800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4”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次栈顶的值乘以栈顶的值，结果存入次栈顶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  <p:sp>
        <p:nvSpPr>
          <p:cNvPr id="25609" name="Text Box 17"/>
          <p:cNvSpPr txBox="1"/>
          <p:nvPr/>
        </p:nvSpPr>
        <p:spPr>
          <a:xfrm>
            <a:off x="755650" y="5229225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5”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次栈顶的值除以栈顶的值，结果存入次栈顶</a:t>
            </a:r>
            <a:endParaRPr lang="zh-CN" altLang="en-US" sz="24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6630" name="Text Box 9"/>
          <p:cNvSpPr txBox="1"/>
          <p:nvPr/>
        </p:nvSpPr>
        <p:spPr>
          <a:xfrm>
            <a:off x="755650" y="1090613"/>
            <a:ext cx="8137525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8”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比较次栈顶与栈顶是否相等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若相等，结果为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31" name="Text Box 24"/>
          <p:cNvSpPr txBox="1"/>
          <p:nvPr/>
        </p:nvSpPr>
        <p:spPr>
          <a:xfrm>
            <a:off x="755650" y="1989138"/>
            <a:ext cx="8137525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9”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比较次栈顶与栈顶是否不相等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若不相等，结果为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32" name="Text Box 25"/>
          <p:cNvSpPr txBox="1"/>
          <p:nvPr/>
        </p:nvSpPr>
        <p:spPr>
          <a:xfrm>
            <a:off x="755650" y="2852738"/>
            <a:ext cx="8137525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10”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比较次栈顶是否小于栈顶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若小于，结果为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33" name="Text Box 26"/>
          <p:cNvSpPr txBox="1"/>
          <p:nvPr/>
        </p:nvSpPr>
        <p:spPr>
          <a:xfrm>
            <a:off x="755650" y="3768725"/>
            <a:ext cx="8137525" cy="884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11”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比较次栈顶是否大于等于栈顶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若大于等于，结果为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34" name="Text Box 27"/>
          <p:cNvSpPr txBox="1"/>
          <p:nvPr/>
        </p:nvSpPr>
        <p:spPr>
          <a:xfrm>
            <a:off x="755650" y="4632325"/>
            <a:ext cx="8137525" cy="884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12”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比较次栈顶是否大于栈顶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若大于，结果为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6635" name="Text Box 28"/>
          <p:cNvSpPr txBox="1"/>
          <p:nvPr/>
        </p:nvSpPr>
        <p:spPr>
          <a:xfrm>
            <a:off x="755650" y="5589588"/>
            <a:ext cx="8137525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13”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比较次栈顶是否小于等于栈顶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若小于等于，结果为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；存结果至次栈顶；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endParaRPr lang="en-US" altLang="zh-CN" sz="2400" b="0" dirty="0"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7654" name="Text Box 9"/>
          <p:cNvSpPr txBox="1"/>
          <p:nvPr/>
        </p:nvSpPr>
        <p:spPr>
          <a:xfrm>
            <a:off x="684213" y="1681163"/>
            <a:ext cx="8137525" cy="8842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JMP  0  A”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无条件转移至地址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，即置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指令地址寄存器为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</a:p>
        </p:txBody>
      </p:sp>
      <p:sp>
        <p:nvSpPr>
          <p:cNvPr id="27655" name="Text Box 10"/>
          <p:cNvSpPr txBox="1"/>
          <p:nvPr/>
        </p:nvSpPr>
        <p:spPr>
          <a:xfrm>
            <a:off x="684213" y="2924175"/>
            <a:ext cx="8137525" cy="16144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JPC  0  A”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条件转移指令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若栈顶为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，则转移至地址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，即置指令地址寄存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器为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8678" name="Text Box 11"/>
          <p:cNvSpPr txBox="1"/>
          <p:nvPr/>
        </p:nvSpPr>
        <p:spPr>
          <a:xfrm>
            <a:off x="755650" y="1392238"/>
            <a:ext cx="8137525" cy="12493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14”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栈顶的值输出至控制台屏幕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减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28679" name="Text Box 12"/>
          <p:cNvSpPr txBox="1"/>
          <p:nvPr/>
        </p:nvSpPr>
        <p:spPr>
          <a:xfrm>
            <a:off x="755650" y="2867025"/>
            <a:ext cx="8137525" cy="884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15”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控制台屏幕输出一个换行</a:t>
            </a:r>
            <a:endParaRPr lang="zh-CN" altLang="en-US" sz="24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8680" name="Text Box 13"/>
          <p:cNvSpPr txBox="1"/>
          <p:nvPr/>
        </p:nvSpPr>
        <p:spPr>
          <a:xfrm>
            <a:off x="755650" y="4051300"/>
            <a:ext cx="8137525" cy="12493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指令 </a:t>
            </a:r>
            <a:r>
              <a:rPr lang="zh-CN" altLang="en-US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OPR  0  16”</a:t>
            </a:r>
            <a:endParaRPr lang="en-US" altLang="zh-CN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从控制台读入一行输入，置入栈顶</a:t>
            </a: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T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加 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29702" name="Text Box 9"/>
          <p:cNvSpPr txBox="1"/>
          <p:nvPr/>
        </p:nvSpPr>
        <p:spPr>
          <a:xfrm>
            <a:off x="755650" y="1392238"/>
            <a:ext cx="8137525" cy="49037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类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P-code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解释程序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数据结构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运行栈   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int s[stacksize]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指令寄存器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struct instruction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dirty="0">
                <a:latin typeface="Arial" panose="020B0604020202020204" pitchFamily="34" charset="0"/>
                <a:ea typeface="楷体_GB2312" pitchFamily="49" charset="-122"/>
              </a:rPr>
              <a:t>                               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{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                               enum fct  f;   /*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操作码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/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                               int l;    /*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引用层与声明层的层差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/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                               int a;   /*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因不同的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f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各异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*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/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                           }  i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指令地址寄存器 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int p;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基址寄存器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        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int b;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 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栈顶寄存器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        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int t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；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虚拟机代码段  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struct instruction code[cxmax];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 </a:t>
            </a:r>
            <a:r>
              <a:rPr lang="zh-CN" altLang="en-US" dirty="0">
                <a:sym typeface="+mn-ea"/>
              </a:rPr>
              <a:t>词法分析程序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2710"/>
            <a:ext cx="8229600" cy="4525963"/>
          </a:xfrm>
        </p:spPr>
        <p:txBody>
          <a:bodyPr/>
          <a:lstStyle/>
          <a:p>
            <a:pPr lvl="0"/>
            <a:r>
              <a:rPr lang="zh-CN" altLang="en-US" sz="2400" dirty="0"/>
              <a:t>个人汇报</a:t>
            </a:r>
            <a:endParaRPr lang="en-US" altLang="zh-CN" sz="2400" dirty="0"/>
          </a:p>
          <a:p>
            <a:pPr lvl="0"/>
            <a:r>
              <a:rPr lang="zh-CN" altLang="en-US" sz="2400" dirty="0"/>
              <a:t>第</a:t>
            </a:r>
            <a:r>
              <a:rPr lang="en-US" altLang="zh-CN" sz="2400" dirty="0"/>
              <a:t>12</a:t>
            </a:r>
            <a:r>
              <a:rPr lang="zh-CN" altLang="en-US" sz="2400" dirty="0"/>
              <a:t>周（</a:t>
            </a:r>
            <a:r>
              <a:rPr lang="en-US" altLang="zh-CN" sz="2400" dirty="0"/>
              <a:t>2024</a:t>
            </a:r>
            <a:r>
              <a:rPr lang="zh-CN" altLang="en-US" sz="2400" dirty="0"/>
              <a:t>年</a:t>
            </a:r>
            <a:r>
              <a:rPr lang="en-US" altLang="zh-CN" sz="2400"/>
              <a:t>11</a:t>
            </a:r>
            <a:r>
              <a:rPr lang="zh-CN" altLang="en-US" sz="2400"/>
              <a:t>月</a:t>
            </a:r>
            <a:r>
              <a:rPr lang="en-US" altLang="zh-CN" sz="2400" dirty="0"/>
              <a:t>19</a:t>
            </a:r>
            <a:r>
              <a:rPr lang="zh-CN" altLang="en-US" sz="2400" dirty="0"/>
              <a:t>日）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  <a:p>
            <a:pPr lvl="0"/>
            <a:r>
              <a:rPr lang="zh-CN" altLang="en-US" sz="2400" dirty="0"/>
              <a:t>主要内容</a:t>
            </a:r>
          </a:p>
          <a:p>
            <a:pPr lvl="1"/>
            <a:r>
              <a:rPr lang="zh-CN" altLang="en-US" sz="2000" dirty="0"/>
              <a:t>任给一正则表达式转化为不确定自动机</a:t>
            </a:r>
            <a:r>
              <a:rPr lang="en-US" altLang="zh-CN" sz="2000" dirty="0"/>
              <a:t>NFA</a:t>
            </a:r>
          </a:p>
          <a:p>
            <a:pPr lvl="1"/>
            <a:r>
              <a:rPr lang="en-US" altLang="zh-CN" sz="2000" dirty="0"/>
              <a:t>NFA</a:t>
            </a:r>
            <a:r>
              <a:rPr lang="zh-CN" altLang="en-US" sz="2000" dirty="0"/>
              <a:t>转化为确定自动机</a:t>
            </a:r>
            <a:r>
              <a:rPr lang="en-US" altLang="zh-CN" sz="2000" dirty="0"/>
              <a:t>DFA</a:t>
            </a:r>
            <a:endParaRPr lang="zh-CN" altLang="en-US" sz="2000" dirty="0"/>
          </a:p>
          <a:p>
            <a:pPr lvl="1"/>
            <a:r>
              <a:rPr lang="en-US" altLang="zh-CN" sz="2000" dirty="0"/>
              <a:t>DFA</a:t>
            </a:r>
            <a:r>
              <a:rPr lang="zh-CN" altLang="en-US" sz="2000" dirty="0"/>
              <a:t>最小化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或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sz="2000" dirty="0"/>
          </a:p>
          <a:p>
            <a:pPr lvl="1"/>
            <a:r>
              <a:rPr lang="zh-CN" altLang="en-US" sz="2000" dirty="0"/>
              <a:t>词法分析自动构造工具</a:t>
            </a:r>
            <a:r>
              <a:rPr lang="en-US" altLang="zh-CN" sz="2000" dirty="0" err="1"/>
              <a:t>lex</a:t>
            </a:r>
            <a:endParaRPr lang="zh-CN" altLang="en-US" sz="2000" dirty="0"/>
          </a:p>
          <a:p>
            <a:pPr lvl="2"/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8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0726" name="Text Box 9"/>
          <p:cNvSpPr txBox="1"/>
          <p:nvPr/>
        </p:nvSpPr>
        <p:spPr>
          <a:xfrm>
            <a:off x="900113" y="1341438"/>
            <a:ext cx="7488237" cy="30146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类</a:t>
            </a:r>
            <a:r>
              <a:rPr lang="en-US" altLang="zh-CN" sz="28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P-code </a:t>
            </a:r>
            <a:r>
              <a:rPr lang="zh-CN" altLang="en-US" sz="28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解释程序</a:t>
            </a:r>
          </a:p>
          <a:p>
            <a:pPr>
              <a:buNone/>
            </a:pPr>
            <a:endParaRPr lang="zh-CN" altLang="en-US" sz="100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Char char="-"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800080"/>
                </a:solidFill>
                <a:latin typeface="楷体_GB2312" pitchFamily="49" charset="-122"/>
                <a:ea typeface="楷体_GB2312" pitchFamily="49" charset="-122"/>
              </a:rPr>
              <a:t>处理流程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endParaRPr lang="zh-CN" altLang="en-US" sz="1000" dirty="0">
              <a:latin typeface="楷体_GB2312" pitchFamily="49" charset="-122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初始化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p=b=t=0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；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s[0]=s[1]=s[2]=0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；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       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取指令到指令寄存器  </a:t>
            </a: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i=code[p]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；</a:t>
            </a:r>
            <a:r>
              <a:rPr lang="zh-CN" altLang="en-US" sz="2000" b="0" dirty="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p++</a:t>
            </a:r>
            <a:r>
              <a:rPr lang="zh-CN" altLang="en-US" sz="2000" b="0" dirty="0">
                <a:latin typeface="Arial" panose="020B0604020202020204" pitchFamily="34" charset="0"/>
                <a:ea typeface="楷体_GB2312" pitchFamily="49" charset="-122"/>
              </a:rPr>
              <a:t>；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1800" b="0" dirty="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sz="2400" b="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3</a:t>
            </a:r>
            <a:r>
              <a:rPr lang="zh-CN" altLang="en-US" sz="2400" b="0" dirty="0"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分析并解释执行指令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b="0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若程序未结束（</a:t>
            </a: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 != 0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），转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2000" b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 indent="0" eaLnBrk="1" hangingPunct="1">
              <a:buFont typeface="Symbol" panose="05050102010706020507" pitchFamily="18" charset="2"/>
              <a:buNone/>
            </a:pPr>
            <a:r>
              <a:rPr lang="zh-CN" altLang="en-US" sz="2400" b="0" dirty="0">
                <a:latin typeface="Arial" panose="020B0604020202020204" pitchFamily="34" charset="0"/>
                <a:ea typeface="宋体" panose="02010600030101010101" pitchFamily="2" charset="-122"/>
              </a:rPr>
              <a:t>      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b="0" dirty="0"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b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返回</a:t>
            </a:r>
            <a:r>
              <a:rPr lang="zh-CN" altLang="en-US" sz="2000" dirty="0">
                <a:latin typeface="Arial" panose="020B0604020202020204" pitchFamily="34" charset="0"/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Text Box 9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1750" name="Text Box 10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1751" name="Rectangle 11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1752" name="Line 12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3" name="Line 13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4" name="Line 14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755" name="Line 15"/>
          <p:cNvSpPr/>
          <p:nvPr/>
        </p:nvSpPr>
        <p:spPr>
          <a:xfrm flipV="1">
            <a:off x="539750" y="119697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1756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1757" name="Line 17"/>
          <p:cNvSpPr/>
          <p:nvPr/>
        </p:nvSpPr>
        <p:spPr>
          <a:xfrm flipH="1" flipV="1">
            <a:off x="6443663" y="573405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1758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1759" name="Rectangle 19"/>
          <p:cNvSpPr/>
          <p:nvPr/>
        </p:nvSpPr>
        <p:spPr>
          <a:xfrm>
            <a:off x="6507163" y="570865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1760" name="Rectangle 20"/>
          <p:cNvSpPr/>
          <p:nvPr/>
        </p:nvSpPr>
        <p:spPr>
          <a:xfrm>
            <a:off x="539750" y="117157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277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277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2776" name="Line 14"/>
          <p:cNvSpPr/>
          <p:nvPr/>
        </p:nvSpPr>
        <p:spPr>
          <a:xfrm flipV="1">
            <a:off x="539750" y="306863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2777" name="Rectangle 19"/>
          <p:cNvSpPr/>
          <p:nvPr/>
        </p:nvSpPr>
        <p:spPr>
          <a:xfrm>
            <a:off x="539750" y="304323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2778" name="Line 20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79" name="Line 21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80" name="Line 22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81" name="Line 23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2782" name="Line 24"/>
          <p:cNvSpPr/>
          <p:nvPr/>
        </p:nvSpPr>
        <p:spPr>
          <a:xfrm flipH="1" flipV="1">
            <a:off x="6443663" y="573405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2783" name="Rectangle 25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2784" name="Rectangle 26"/>
          <p:cNvSpPr/>
          <p:nvPr/>
        </p:nvSpPr>
        <p:spPr>
          <a:xfrm>
            <a:off x="6507163" y="570865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379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379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3800" name="Line 14"/>
          <p:cNvSpPr/>
          <p:nvPr/>
        </p:nvSpPr>
        <p:spPr>
          <a:xfrm flipV="1">
            <a:off x="539750" y="328453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3801" name="Rectangle 19"/>
          <p:cNvSpPr/>
          <p:nvPr/>
        </p:nvSpPr>
        <p:spPr>
          <a:xfrm>
            <a:off x="539750" y="325913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3802" name="Line 21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03" name="Line 22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04" name="Line 23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05" name="Line 24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3806" name="Line 25"/>
          <p:cNvSpPr/>
          <p:nvPr/>
        </p:nvSpPr>
        <p:spPr>
          <a:xfrm flipH="1" flipV="1">
            <a:off x="6443663" y="357346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3807" name="Rectangle 26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3808" name="Rectangle 27"/>
          <p:cNvSpPr/>
          <p:nvPr/>
        </p:nvSpPr>
        <p:spPr>
          <a:xfrm>
            <a:off x="6507163" y="354806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3809" name="Line 28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0" name="Rectangle 29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3811" name="Line 3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2" name="Line 31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3" name="Rectangle 32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3814" name="Line 3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5" name="Line 34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6" name="Rectangle 35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3817" name="Line 3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8" name="Line 37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19" name="Line 39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20" name="Line 40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18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19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0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821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4822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4823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4824" name="Line 11"/>
          <p:cNvSpPr/>
          <p:nvPr/>
        </p:nvSpPr>
        <p:spPr>
          <a:xfrm flipV="1">
            <a:off x="539750" y="350202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4825" name="Rectangle 12"/>
          <p:cNvSpPr/>
          <p:nvPr/>
        </p:nvSpPr>
        <p:spPr>
          <a:xfrm>
            <a:off x="539750" y="34766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4826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7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8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29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4830" name="Line 17"/>
          <p:cNvSpPr/>
          <p:nvPr/>
        </p:nvSpPr>
        <p:spPr>
          <a:xfrm flipH="1" flipV="1">
            <a:off x="6443663" y="3094038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4831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4832" name="Rectangle 19"/>
          <p:cNvSpPr/>
          <p:nvPr/>
        </p:nvSpPr>
        <p:spPr>
          <a:xfrm>
            <a:off x="6507163" y="306863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4833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4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4835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6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7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4838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39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0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4841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2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3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4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845" name="Rectangle 32"/>
          <p:cNvSpPr/>
          <p:nvPr/>
        </p:nvSpPr>
        <p:spPr>
          <a:xfrm>
            <a:off x="5580063" y="32845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34846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842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843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844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845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5846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5847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5848" name="Line 11"/>
          <p:cNvSpPr/>
          <p:nvPr/>
        </p:nvSpPr>
        <p:spPr>
          <a:xfrm flipV="1">
            <a:off x="539750" y="374173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5849" name="Rectangle 12"/>
          <p:cNvSpPr/>
          <p:nvPr/>
        </p:nvSpPr>
        <p:spPr>
          <a:xfrm>
            <a:off x="539750" y="371633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5850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51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52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53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5854" name="Line 17"/>
          <p:cNvSpPr/>
          <p:nvPr/>
        </p:nvSpPr>
        <p:spPr>
          <a:xfrm flipH="1" flipV="1">
            <a:off x="6443663" y="357346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5855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5856" name="Rectangle 19"/>
          <p:cNvSpPr/>
          <p:nvPr/>
        </p:nvSpPr>
        <p:spPr>
          <a:xfrm>
            <a:off x="6507163" y="354806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5857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58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5859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0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1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5862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3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4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5865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6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7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8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69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6870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6871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6872" name="Line 11"/>
          <p:cNvSpPr/>
          <p:nvPr/>
        </p:nvSpPr>
        <p:spPr>
          <a:xfrm flipV="1">
            <a:off x="539750" y="395922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6873" name="Rectangle 12"/>
          <p:cNvSpPr/>
          <p:nvPr/>
        </p:nvSpPr>
        <p:spPr>
          <a:xfrm>
            <a:off x="539750" y="39338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6874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75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76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77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6878" name="Line 17"/>
          <p:cNvSpPr/>
          <p:nvPr/>
        </p:nvSpPr>
        <p:spPr>
          <a:xfrm flipH="1" flipV="1">
            <a:off x="6443663" y="314166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6879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6880" name="Rectangle 19"/>
          <p:cNvSpPr/>
          <p:nvPr/>
        </p:nvSpPr>
        <p:spPr>
          <a:xfrm>
            <a:off x="6507163" y="311626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6881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82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6883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84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85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6886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87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88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6889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0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1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2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3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36894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5" name="Line 34"/>
          <p:cNvSpPr/>
          <p:nvPr/>
        </p:nvSpPr>
        <p:spPr>
          <a:xfrm flipV="1">
            <a:off x="5580063" y="328295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896" name="Rectangle 35"/>
          <p:cNvSpPr/>
          <p:nvPr/>
        </p:nvSpPr>
        <p:spPr>
          <a:xfrm>
            <a:off x="5580063" y="3286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0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1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2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789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789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7896" name="Line 11"/>
          <p:cNvSpPr/>
          <p:nvPr/>
        </p:nvSpPr>
        <p:spPr>
          <a:xfrm flipV="1">
            <a:off x="539750" y="42211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7897" name="Rectangle 12"/>
          <p:cNvSpPr/>
          <p:nvPr/>
        </p:nvSpPr>
        <p:spPr>
          <a:xfrm>
            <a:off x="539750" y="41957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7898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899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0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1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7902" name="Line 17"/>
          <p:cNvSpPr/>
          <p:nvPr/>
        </p:nvSpPr>
        <p:spPr>
          <a:xfrm flipH="1" flipV="1">
            <a:off x="6443663" y="2662238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7903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7904" name="Rectangle 19"/>
          <p:cNvSpPr/>
          <p:nvPr/>
        </p:nvSpPr>
        <p:spPr>
          <a:xfrm>
            <a:off x="6507163" y="263683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7905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6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7907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8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09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7910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1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2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7913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4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5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6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7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37918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19" name="Line 34"/>
          <p:cNvSpPr/>
          <p:nvPr/>
        </p:nvSpPr>
        <p:spPr>
          <a:xfrm flipV="1">
            <a:off x="5580063" y="328295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20" name="Rectangle 35"/>
          <p:cNvSpPr/>
          <p:nvPr/>
        </p:nvSpPr>
        <p:spPr>
          <a:xfrm>
            <a:off x="5580063" y="3286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37921" name="Line 36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22" name="Rectangle 37"/>
          <p:cNvSpPr/>
          <p:nvPr/>
        </p:nvSpPr>
        <p:spPr>
          <a:xfrm>
            <a:off x="5580063" y="28527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7923" name="Line 38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891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891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8920" name="Line 11"/>
          <p:cNvSpPr/>
          <p:nvPr/>
        </p:nvSpPr>
        <p:spPr>
          <a:xfrm flipV="1">
            <a:off x="539750" y="44370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8921" name="Rectangle 12"/>
          <p:cNvSpPr/>
          <p:nvPr/>
        </p:nvSpPr>
        <p:spPr>
          <a:xfrm>
            <a:off x="539750" y="44116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8922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23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24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25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8926" name="Line 17"/>
          <p:cNvSpPr/>
          <p:nvPr/>
        </p:nvSpPr>
        <p:spPr>
          <a:xfrm flipH="1" flipV="1">
            <a:off x="6443663" y="314166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8927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8928" name="Rectangle 19"/>
          <p:cNvSpPr/>
          <p:nvPr/>
        </p:nvSpPr>
        <p:spPr>
          <a:xfrm>
            <a:off x="6507163" y="311626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8929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0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8931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2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3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8934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5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6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8937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8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39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40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41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38942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43" name="Line 34"/>
          <p:cNvSpPr/>
          <p:nvPr/>
        </p:nvSpPr>
        <p:spPr>
          <a:xfrm flipV="1">
            <a:off x="5580063" y="328295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44" name="Rectangle 35"/>
          <p:cNvSpPr/>
          <p:nvPr/>
        </p:nvSpPr>
        <p:spPr>
          <a:xfrm>
            <a:off x="5580063" y="3286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38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39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40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941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39942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39943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39944" name="Line 11"/>
          <p:cNvSpPr/>
          <p:nvPr/>
        </p:nvSpPr>
        <p:spPr>
          <a:xfrm flipV="1">
            <a:off x="539750" y="46529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9945" name="Rectangle 12"/>
          <p:cNvSpPr/>
          <p:nvPr/>
        </p:nvSpPr>
        <p:spPr>
          <a:xfrm>
            <a:off x="539750" y="46275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39946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7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8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49" name="Line 16"/>
          <p:cNvSpPr/>
          <p:nvPr/>
        </p:nvSpPr>
        <p:spPr>
          <a:xfrm flipV="1">
            <a:off x="5219700" y="57340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9950" name="Line 17"/>
          <p:cNvSpPr/>
          <p:nvPr/>
        </p:nvSpPr>
        <p:spPr>
          <a:xfrm flipH="1" flipV="1">
            <a:off x="6443663" y="3525838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39951" name="Rectangle 18"/>
          <p:cNvSpPr/>
          <p:nvPr/>
        </p:nvSpPr>
        <p:spPr>
          <a:xfrm>
            <a:off x="5210175" y="57086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39952" name="Rectangle 19"/>
          <p:cNvSpPr/>
          <p:nvPr/>
        </p:nvSpPr>
        <p:spPr>
          <a:xfrm>
            <a:off x="6507163" y="350043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39953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54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9955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56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57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9958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59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60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39961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62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63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64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965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实验四  自顶向下</a:t>
            </a:r>
            <a:r>
              <a:rPr lang="zh-CN" altLang="en-US" dirty="0">
                <a:sym typeface="+mn-ea"/>
              </a:rPr>
              <a:t>语法分析程序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5271135"/>
          </a:xfrm>
        </p:spPr>
        <p:txBody>
          <a:bodyPr/>
          <a:lstStyle/>
          <a:p>
            <a:pPr lvl="0"/>
            <a:r>
              <a:rPr lang="zh-CN" altLang="en-US" sz="2400" dirty="0"/>
              <a:t>五人组成一小组汇报。</a:t>
            </a:r>
          </a:p>
          <a:p>
            <a:pPr lvl="0"/>
            <a:r>
              <a:rPr lang="zh-CN" altLang="en-US" sz="2400" dirty="0"/>
              <a:t>第</a:t>
            </a:r>
            <a:r>
              <a:rPr lang="en-US" altLang="zh-CN" sz="2400" dirty="0"/>
              <a:t>13</a:t>
            </a:r>
            <a:r>
              <a:rPr lang="zh-CN" altLang="en-US" sz="2400" dirty="0"/>
              <a:t>周（</a:t>
            </a:r>
            <a:r>
              <a:rPr lang="en-US" altLang="zh-CN" sz="2400" dirty="0"/>
              <a:t>2024</a:t>
            </a:r>
            <a:r>
              <a:rPr lang="zh-CN" altLang="en-US" sz="2400" dirty="0"/>
              <a:t>年</a:t>
            </a:r>
            <a:r>
              <a:rPr lang="en-US" altLang="zh-CN" sz="2400" dirty="0"/>
              <a:t>11</a:t>
            </a:r>
            <a:r>
              <a:rPr lang="zh-CN" altLang="en-US" sz="2400" dirty="0"/>
              <a:t>月</a:t>
            </a:r>
            <a:r>
              <a:rPr lang="en-US" altLang="zh-CN" sz="2400" dirty="0"/>
              <a:t>26</a:t>
            </a:r>
            <a:r>
              <a:rPr lang="zh-CN" altLang="en-US" sz="2400" dirty="0"/>
              <a:t>日）。</a:t>
            </a:r>
          </a:p>
          <a:p>
            <a:pPr lvl="0"/>
            <a:r>
              <a:rPr lang="zh-CN" altLang="en-US" sz="2400" dirty="0"/>
              <a:t>主要内容</a:t>
            </a:r>
          </a:p>
          <a:p>
            <a:pPr lvl="1"/>
            <a:r>
              <a:rPr lang="zh-CN" altLang="en-US" sz="2000" dirty="0"/>
              <a:t>任给一上下文无关文法，判断是否为</a:t>
            </a:r>
            <a:r>
              <a:rPr lang="en-US" altLang="zh-CN" sz="2000" dirty="0"/>
              <a:t>LL(1)</a:t>
            </a:r>
            <a:r>
              <a:rPr lang="zh-CN" altLang="en-US" sz="2000" dirty="0"/>
              <a:t>文法。</a:t>
            </a:r>
          </a:p>
          <a:p>
            <a:pPr lvl="1"/>
            <a:r>
              <a:rPr lang="zh-CN" altLang="en-US" sz="2000" dirty="0"/>
              <a:t>若是</a:t>
            </a:r>
            <a:r>
              <a:rPr lang="en-US" altLang="zh-CN" sz="2000" dirty="0"/>
              <a:t>LL(1)</a:t>
            </a:r>
            <a:r>
              <a:rPr lang="zh-CN" altLang="en-US" sz="2000" dirty="0"/>
              <a:t>文法，采用预测分析法或递归下降法进行语法分析</a:t>
            </a:r>
          </a:p>
          <a:p>
            <a:pPr lvl="1"/>
            <a:r>
              <a:rPr lang="zh-CN" altLang="en-US" sz="2000" dirty="0"/>
              <a:t>若不是</a:t>
            </a:r>
            <a:r>
              <a:rPr lang="en-US" altLang="zh-CN" sz="2000" dirty="0"/>
              <a:t>LL(1)</a:t>
            </a:r>
            <a:r>
              <a:rPr lang="zh-CN" altLang="en-US" sz="2000" dirty="0"/>
              <a:t>文法，判断是否有左公因子或左递归，若存在这些特点进行改造，再进一步判断是否为</a:t>
            </a:r>
            <a:r>
              <a:rPr lang="en-US" altLang="zh-CN" sz="2000" dirty="0"/>
              <a:t>LL(1)</a:t>
            </a:r>
            <a:r>
              <a:rPr lang="zh-CN" altLang="en-US" sz="2000" dirty="0"/>
              <a:t>文法，若是再进行语法分析，否则放弃。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2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3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4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965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0966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0967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0968" name="Line 11"/>
          <p:cNvSpPr/>
          <p:nvPr/>
        </p:nvSpPr>
        <p:spPr>
          <a:xfrm flipV="1">
            <a:off x="539750" y="17018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0969" name="Rectangle 12"/>
          <p:cNvSpPr/>
          <p:nvPr/>
        </p:nvSpPr>
        <p:spPr>
          <a:xfrm>
            <a:off x="539750" y="16764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0970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1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2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3" name="Line 16"/>
          <p:cNvSpPr/>
          <p:nvPr/>
        </p:nvSpPr>
        <p:spPr>
          <a:xfrm flipV="1">
            <a:off x="5219700" y="3502025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0974" name="Line 17"/>
          <p:cNvSpPr/>
          <p:nvPr/>
        </p:nvSpPr>
        <p:spPr>
          <a:xfrm flipH="1" flipV="1">
            <a:off x="6443663" y="3525838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0975" name="Rectangle 18"/>
          <p:cNvSpPr/>
          <p:nvPr/>
        </p:nvSpPr>
        <p:spPr>
          <a:xfrm>
            <a:off x="5210175" y="34766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0976" name="Rectangle 19"/>
          <p:cNvSpPr/>
          <p:nvPr/>
        </p:nvSpPr>
        <p:spPr>
          <a:xfrm>
            <a:off x="6507163" y="3500438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0977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78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0979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0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1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0982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3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4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0985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6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7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8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89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0990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1" name="Rectangle 34"/>
          <p:cNvSpPr/>
          <p:nvPr/>
        </p:nvSpPr>
        <p:spPr>
          <a:xfrm>
            <a:off x="5580063" y="32845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0992" name="Line 35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3" name="Line 36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4" name="Rectangle 37"/>
          <p:cNvSpPr/>
          <p:nvPr/>
        </p:nvSpPr>
        <p:spPr>
          <a:xfrm>
            <a:off x="5580063" y="28527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0995" name="Line 38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6" name="Line 39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97" name="Rectangle 40"/>
          <p:cNvSpPr/>
          <p:nvPr/>
        </p:nvSpPr>
        <p:spPr>
          <a:xfrm>
            <a:off x="5580063" y="24209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0998" name="Line 41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1990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1991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1992" name="Line 11"/>
          <p:cNvSpPr/>
          <p:nvPr/>
        </p:nvSpPr>
        <p:spPr>
          <a:xfrm flipV="1">
            <a:off x="539750" y="19177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1993" name="Rectangle 12"/>
          <p:cNvSpPr/>
          <p:nvPr/>
        </p:nvSpPr>
        <p:spPr>
          <a:xfrm>
            <a:off x="539750" y="18923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1994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95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96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997" name="Line 16"/>
          <p:cNvSpPr/>
          <p:nvPr/>
        </p:nvSpPr>
        <p:spPr>
          <a:xfrm flipV="1">
            <a:off x="5219700" y="3502025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1998" name="Line 17"/>
          <p:cNvSpPr/>
          <p:nvPr/>
        </p:nvSpPr>
        <p:spPr>
          <a:xfrm flipH="1" flipV="1">
            <a:off x="6443663" y="2276475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1999" name="Rectangle 18"/>
          <p:cNvSpPr/>
          <p:nvPr/>
        </p:nvSpPr>
        <p:spPr>
          <a:xfrm>
            <a:off x="5210175" y="34766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2000" name="Rectangle 19"/>
          <p:cNvSpPr/>
          <p:nvPr/>
        </p:nvSpPr>
        <p:spPr>
          <a:xfrm>
            <a:off x="6507163" y="2251075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2001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2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2003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4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5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2006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7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08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2009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0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1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2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3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2014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5" name="Rectangle 34"/>
          <p:cNvSpPr/>
          <p:nvPr/>
        </p:nvSpPr>
        <p:spPr>
          <a:xfrm>
            <a:off x="5580063" y="32845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2016" name="Line 35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7" name="Line 36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18" name="Rectangle 37"/>
          <p:cNvSpPr/>
          <p:nvPr/>
        </p:nvSpPr>
        <p:spPr>
          <a:xfrm>
            <a:off x="5580063" y="28527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2019" name="Line 38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20" name="Line 39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021" name="Rectangle 40"/>
          <p:cNvSpPr/>
          <p:nvPr/>
        </p:nvSpPr>
        <p:spPr>
          <a:xfrm>
            <a:off x="5580063" y="24209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2022" name="Line 41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301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301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3016" name="Line 11"/>
          <p:cNvSpPr/>
          <p:nvPr/>
        </p:nvSpPr>
        <p:spPr>
          <a:xfrm flipV="1">
            <a:off x="539750" y="21336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3017" name="Rectangle 12"/>
          <p:cNvSpPr/>
          <p:nvPr/>
        </p:nvSpPr>
        <p:spPr>
          <a:xfrm>
            <a:off x="539750" y="21082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3018" name="Line 13"/>
          <p:cNvSpPr/>
          <p:nvPr/>
        </p:nvSpPr>
        <p:spPr>
          <a:xfrm>
            <a:off x="55800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19" name="Line 14"/>
          <p:cNvSpPr/>
          <p:nvPr/>
        </p:nvSpPr>
        <p:spPr>
          <a:xfrm>
            <a:off x="6443663" y="1557338"/>
            <a:ext cx="0" cy="4319587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20" name="Line 15"/>
          <p:cNvSpPr/>
          <p:nvPr/>
        </p:nvSpPr>
        <p:spPr>
          <a:xfrm flipV="1">
            <a:off x="5580063" y="58769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21" name="Line 16"/>
          <p:cNvSpPr/>
          <p:nvPr/>
        </p:nvSpPr>
        <p:spPr>
          <a:xfrm flipV="1">
            <a:off x="5219700" y="3502025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3022" name="Line 17"/>
          <p:cNvSpPr/>
          <p:nvPr/>
        </p:nvSpPr>
        <p:spPr>
          <a:xfrm flipH="1" flipV="1">
            <a:off x="6443663" y="1844675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3023" name="Rectangle 18"/>
          <p:cNvSpPr/>
          <p:nvPr/>
        </p:nvSpPr>
        <p:spPr>
          <a:xfrm>
            <a:off x="5210175" y="34766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3024" name="Rectangle 19"/>
          <p:cNvSpPr/>
          <p:nvPr/>
        </p:nvSpPr>
        <p:spPr>
          <a:xfrm>
            <a:off x="6507163" y="1819275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3025" name="Line 20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26" name="Rectangle 21"/>
          <p:cNvSpPr/>
          <p:nvPr/>
        </p:nvSpPr>
        <p:spPr>
          <a:xfrm>
            <a:off x="5580063" y="54451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3027" name="Line 22"/>
          <p:cNvSpPr/>
          <p:nvPr/>
        </p:nvSpPr>
        <p:spPr>
          <a:xfrm flipV="1">
            <a:off x="5580063" y="54451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28" name="Line 23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29" name="Rectangle 24"/>
          <p:cNvSpPr/>
          <p:nvPr/>
        </p:nvSpPr>
        <p:spPr>
          <a:xfrm>
            <a:off x="5580063" y="50133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3030" name="Line 25"/>
          <p:cNvSpPr/>
          <p:nvPr/>
        </p:nvSpPr>
        <p:spPr>
          <a:xfrm flipV="1">
            <a:off x="5580063" y="50133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1" name="Line 26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2" name="Rectangle 27"/>
          <p:cNvSpPr/>
          <p:nvPr/>
        </p:nvSpPr>
        <p:spPr>
          <a:xfrm>
            <a:off x="5580063" y="45815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3033" name="Line 28"/>
          <p:cNvSpPr/>
          <p:nvPr/>
        </p:nvSpPr>
        <p:spPr>
          <a:xfrm flipV="1">
            <a:off x="5580063" y="45815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4" name="Line 29"/>
          <p:cNvSpPr/>
          <p:nvPr/>
        </p:nvSpPr>
        <p:spPr>
          <a:xfrm flipV="1">
            <a:off x="5580063" y="41497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5" name="Line 30"/>
          <p:cNvSpPr/>
          <p:nvPr/>
        </p:nvSpPr>
        <p:spPr>
          <a:xfrm flipV="1">
            <a:off x="5580063" y="4148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6" name="Line 31"/>
          <p:cNvSpPr/>
          <p:nvPr/>
        </p:nvSpPr>
        <p:spPr>
          <a:xfrm flipV="1">
            <a:off x="5580063" y="37163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7" name="Rectangle 32"/>
          <p:cNvSpPr/>
          <p:nvPr/>
        </p:nvSpPr>
        <p:spPr>
          <a:xfrm>
            <a:off x="5580063" y="414972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3038" name="Line 33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39" name="Rectangle 34"/>
          <p:cNvSpPr/>
          <p:nvPr/>
        </p:nvSpPr>
        <p:spPr>
          <a:xfrm>
            <a:off x="5580063" y="32845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3040" name="Line 35"/>
          <p:cNvSpPr/>
          <p:nvPr/>
        </p:nvSpPr>
        <p:spPr>
          <a:xfrm flipV="1">
            <a:off x="5580063" y="32845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1" name="Line 36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2" name="Rectangle 37"/>
          <p:cNvSpPr/>
          <p:nvPr/>
        </p:nvSpPr>
        <p:spPr>
          <a:xfrm>
            <a:off x="5580063" y="28527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3043" name="Line 38"/>
          <p:cNvSpPr/>
          <p:nvPr/>
        </p:nvSpPr>
        <p:spPr>
          <a:xfrm flipV="1">
            <a:off x="5580063" y="28527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4" name="Line 39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5" name="Rectangle 40"/>
          <p:cNvSpPr/>
          <p:nvPr/>
        </p:nvSpPr>
        <p:spPr>
          <a:xfrm>
            <a:off x="5580063" y="24209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3046" name="Line 41"/>
          <p:cNvSpPr/>
          <p:nvPr/>
        </p:nvSpPr>
        <p:spPr>
          <a:xfrm flipV="1">
            <a:off x="5580063" y="24209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7" name="Line 42"/>
          <p:cNvSpPr/>
          <p:nvPr/>
        </p:nvSpPr>
        <p:spPr>
          <a:xfrm flipV="1">
            <a:off x="5580063" y="198913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048" name="Rectangle 45"/>
          <p:cNvSpPr/>
          <p:nvPr/>
        </p:nvSpPr>
        <p:spPr>
          <a:xfrm>
            <a:off x="5580063" y="198913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403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403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4040" name="Line 11"/>
          <p:cNvSpPr/>
          <p:nvPr/>
        </p:nvSpPr>
        <p:spPr>
          <a:xfrm flipV="1">
            <a:off x="539750" y="23495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4041" name="Rectangle 12"/>
          <p:cNvSpPr/>
          <p:nvPr/>
        </p:nvSpPr>
        <p:spPr>
          <a:xfrm>
            <a:off x="539750" y="23241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4042" name="Line 13"/>
          <p:cNvSpPr/>
          <p:nvPr/>
        </p:nvSpPr>
        <p:spPr>
          <a:xfrm>
            <a:off x="5580063" y="1628775"/>
            <a:ext cx="0" cy="4751388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43" name="Line 14"/>
          <p:cNvSpPr/>
          <p:nvPr/>
        </p:nvSpPr>
        <p:spPr>
          <a:xfrm>
            <a:off x="6443663" y="1628775"/>
            <a:ext cx="0" cy="4751388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44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45" name="Line 16"/>
          <p:cNvSpPr/>
          <p:nvPr/>
        </p:nvSpPr>
        <p:spPr>
          <a:xfrm flipV="1">
            <a:off x="5219700" y="4005263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4046" name="Line 17"/>
          <p:cNvSpPr/>
          <p:nvPr/>
        </p:nvSpPr>
        <p:spPr>
          <a:xfrm flipH="1" flipV="1">
            <a:off x="6443663" y="194151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4047" name="Rectangle 18"/>
          <p:cNvSpPr/>
          <p:nvPr/>
        </p:nvSpPr>
        <p:spPr>
          <a:xfrm>
            <a:off x="5210175" y="39798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4048" name="Rectangle 19"/>
          <p:cNvSpPr/>
          <p:nvPr/>
        </p:nvSpPr>
        <p:spPr>
          <a:xfrm>
            <a:off x="6507163" y="191611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4049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0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4051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2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3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4054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5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6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4057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8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59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0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1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4062" name="Line 33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3" name="Rectangle 34"/>
          <p:cNvSpPr/>
          <p:nvPr/>
        </p:nvSpPr>
        <p:spPr>
          <a:xfrm>
            <a:off x="5580063" y="37877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4064" name="Line 35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5" name="Line 36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6" name="Rectangle 37"/>
          <p:cNvSpPr/>
          <p:nvPr/>
        </p:nvSpPr>
        <p:spPr>
          <a:xfrm>
            <a:off x="5580063" y="33559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4067" name="Line 38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8" name="Line 39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69" name="Rectangle 40"/>
          <p:cNvSpPr/>
          <p:nvPr/>
        </p:nvSpPr>
        <p:spPr>
          <a:xfrm>
            <a:off x="5580063" y="29241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4070" name="Line 41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71" name="Line 42"/>
          <p:cNvSpPr/>
          <p:nvPr/>
        </p:nvSpPr>
        <p:spPr>
          <a:xfrm flipV="1">
            <a:off x="5580063" y="2528888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72" name="Line 43"/>
          <p:cNvSpPr/>
          <p:nvPr/>
        </p:nvSpPr>
        <p:spPr>
          <a:xfrm flipV="1">
            <a:off x="5580063" y="213201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73" name="Line 44"/>
          <p:cNvSpPr/>
          <p:nvPr/>
        </p:nvSpPr>
        <p:spPr>
          <a:xfrm flipV="1">
            <a:off x="5580063" y="213042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074" name="Rectangle 45"/>
          <p:cNvSpPr/>
          <p:nvPr/>
        </p:nvSpPr>
        <p:spPr>
          <a:xfrm>
            <a:off x="5580063" y="24923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4075" name="Rectangle 47"/>
          <p:cNvSpPr/>
          <p:nvPr/>
        </p:nvSpPr>
        <p:spPr>
          <a:xfrm>
            <a:off x="5580063" y="2095500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5062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5063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5064" name="Line 11"/>
          <p:cNvSpPr/>
          <p:nvPr/>
        </p:nvSpPr>
        <p:spPr>
          <a:xfrm flipV="1">
            <a:off x="539750" y="25908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5065" name="Rectangle 12"/>
          <p:cNvSpPr/>
          <p:nvPr/>
        </p:nvSpPr>
        <p:spPr>
          <a:xfrm>
            <a:off x="539750" y="25654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5066" name="Line 13"/>
          <p:cNvSpPr/>
          <p:nvPr/>
        </p:nvSpPr>
        <p:spPr>
          <a:xfrm>
            <a:off x="5580063" y="1557338"/>
            <a:ext cx="0" cy="4822825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7" name="Line 14"/>
          <p:cNvSpPr/>
          <p:nvPr/>
        </p:nvSpPr>
        <p:spPr>
          <a:xfrm>
            <a:off x="6443663" y="1557338"/>
            <a:ext cx="0" cy="4822825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8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69" name="Line 16"/>
          <p:cNvSpPr/>
          <p:nvPr/>
        </p:nvSpPr>
        <p:spPr>
          <a:xfrm flipV="1">
            <a:off x="5219700" y="4005263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5070" name="Line 17"/>
          <p:cNvSpPr/>
          <p:nvPr/>
        </p:nvSpPr>
        <p:spPr>
          <a:xfrm flipH="1" flipV="1">
            <a:off x="6443663" y="23495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5071" name="Rectangle 18"/>
          <p:cNvSpPr/>
          <p:nvPr/>
        </p:nvSpPr>
        <p:spPr>
          <a:xfrm>
            <a:off x="5210175" y="39798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5072" name="Rectangle 19"/>
          <p:cNvSpPr/>
          <p:nvPr/>
        </p:nvSpPr>
        <p:spPr>
          <a:xfrm>
            <a:off x="6507163" y="23241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5073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4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5075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6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7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5078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79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0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5081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2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3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4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5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5086" name="Line 33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7" name="Rectangle 34"/>
          <p:cNvSpPr/>
          <p:nvPr/>
        </p:nvSpPr>
        <p:spPr>
          <a:xfrm>
            <a:off x="5580063" y="37877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5088" name="Line 35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89" name="Line 36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90" name="Rectangle 37"/>
          <p:cNvSpPr/>
          <p:nvPr/>
        </p:nvSpPr>
        <p:spPr>
          <a:xfrm>
            <a:off x="5580063" y="33559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5091" name="Line 38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92" name="Line 39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93" name="Rectangle 40"/>
          <p:cNvSpPr/>
          <p:nvPr/>
        </p:nvSpPr>
        <p:spPr>
          <a:xfrm>
            <a:off x="5580063" y="29241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5094" name="Line 41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95" name="Line 42"/>
          <p:cNvSpPr/>
          <p:nvPr/>
        </p:nvSpPr>
        <p:spPr>
          <a:xfrm flipV="1">
            <a:off x="5580063" y="2492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096" name="Rectangle 45"/>
          <p:cNvSpPr/>
          <p:nvPr/>
        </p:nvSpPr>
        <p:spPr>
          <a:xfrm>
            <a:off x="5580063" y="24923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5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6086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6087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6088" name="Line 11"/>
          <p:cNvSpPr/>
          <p:nvPr/>
        </p:nvSpPr>
        <p:spPr>
          <a:xfrm flipV="1">
            <a:off x="539750" y="280670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6089" name="Rectangle 12"/>
          <p:cNvSpPr/>
          <p:nvPr/>
        </p:nvSpPr>
        <p:spPr>
          <a:xfrm>
            <a:off x="539750" y="278130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6090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1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2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3" name="Line 16"/>
          <p:cNvSpPr/>
          <p:nvPr/>
        </p:nvSpPr>
        <p:spPr>
          <a:xfrm flipV="1">
            <a:off x="5219700" y="4005263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6094" name="Line 17"/>
          <p:cNvSpPr/>
          <p:nvPr/>
        </p:nvSpPr>
        <p:spPr>
          <a:xfrm flipH="1" flipV="1">
            <a:off x="6443663" y="2733675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6095" name="Rectangle 18"/>
          <p:cNvSpPr/>
          <p:nvPr/>
        </p:nvSpPr>
        <p:spPr>
          <a:xfrm>
            <a:off x="5210175" y="39798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6096" name="Rectangle 19"/>
          <p:cNvSpPr/>
          <p:nvPr/>
        </p:nvSpPr>
        <p:spPr>
          <a:xfrm>
            <a:off x="6507163" y="2708275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6097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098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6099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0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1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6102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3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4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6105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6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7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8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09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6110" name="Line 33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1" name="Rectangle 34"/>
          <p:cNvSpPr/>
          <p:nvPr/>
        </p:nvSpPr>
        <p:spPr>
          <a:xfrm>
            <a:off x="5580063" y="37877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6112" name="Line 35"/>
          <p:cNvSpPr/>
          <p:nvPr/>
        </p:nvSpPr>
        <p:spPr>
          <a:xfrm flipV="1">
            <a:off x="5580063" y="37877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3" name="Line 36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4" name="Rectangle 37"/>
          <p:cNvSpPr/>
          <p:nvPr/>
        </p:nvSpPr>
        <p:spPr>
          <a:xfrm>
            <a:off x="5580063" y="33559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6115" name="Line 38"/>
          <p:cNvSpPr/>
          <p:nvPr/>
        </p:nvSpPr>
        <p:spPr>
          <a:xfrm flipV="1">
            <a:off x="5580063" y="33559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6" name="Line 39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7" name="Rectangle 40"/>
          <p:cNvSpPr/>
          <p:nvPr/>
        </p:nvSpPr>
        <p:spPr>
          <a:xfrm>
            <a:off x="5580063" y="2924175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16</a:t>
            </a:r>
          </a:p>
        </p:txBody>
      </p:sp>
      <p:sp>
        <p:nvSpPr>
          <p:cNvPr id="46118" name="Line 41"/>
          <p:cNvSpPr/>
          <p:nvPr/>
        </p:nvSpPr>
        <p:spPr>
          <a:xfrm flipV="1">
            <a:off x="5580063" y="2924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19" name="Rectangle 45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6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7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8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09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7110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7111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7112" name="Line 11"/>
          <p:cNvSpPr/>
          <p:nvPr/>
        </p:nvSpPr>
        <p:spPr>
          <a:xfrm flipV="1">
            <a:off x="539750" y="48688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7113" name="Rectangle 12"/>
          <p:cNvSpPr/>
          <p:nvPr/>
        </p:nvSpPr>
        <p:spPr>
          <a:xfrm>
            <a:off x="539750" y="48434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7114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15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16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17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7118" name="Line 17"/>
          <p:cNvSpPr/>
          <p:nvPr/>
        </p:nvSpPr>
        <p:spPr>
          <a:xfrm flipH="1" flipV="1">
            <a:off x="6443663" y="4005263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7119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7120" name="Rectangle 19"/>
          <p:cNvSpPr/>
          <p:nvPr/>
        </p:nvSpPr>
        <p:spPr>
          <a:xfrm>
            <a:off x="6507163" y="3979863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7121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22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7123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24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25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7126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27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28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7129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30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31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32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133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7134" name="Rectangle 42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813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813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8136" name="Line 11"/>
          <p:cNvSpPr/>
          <p:nvPr/>
        </p:nvSpPr>
        <p:spPr>
          <a:xfrm flipV="1">
            <a:off x="539750" y="50847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8137" name="Rectangle 12"/>
          <p:cNvSpPr/>
          <p:nvPr/>
        </p:nvSpPr>
        <p:spPr>
          <a:xfrm>
            <a:off x="539750" y="50593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8138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39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40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41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8142" name="Line 17"/>
          <p:cNvSpPr/>
          <p:nvPr/>
        </p:nvSpPr>
        <p:spPr>
          <a:xfrm flipH="1" flipV="1">
            <a:off x="6443663" y="36703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8143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8144" name="Rectangle 19"/>
          <p:cNvSpPr/>
          <p:nvPr/>
        </p:nvSpPr>
        <p:spPr>
          <a:xfrm>
            <a:off x="6507163" y="36449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8145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46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8147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48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49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8150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1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2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8153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4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5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6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57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8158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48159" name="Line 34"/>
          <p:cNvSpPr/>
          <p:nvPr/>
        </p:nvSpPr>
        <p:spPr>
          <a:xfrm flipV="1">
            <a:off x="5580063" y="382270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160" name="Rectangle 35"/>
          <p:cNvSpPr/>
          <p:nvPr/>
        </p:nvSpPr>
        <p:spPr>
          <a:xfrm>
            <a:off x="5580063" y="38242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4915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4915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49160" name="Line 11"/>
          <p:cNvSpPr/>
          <p:nvPr/>
        </p:nvSpPr>
        <p:spPr>
          <a:xfrm flipV="1">
            <a:off x="539750" y="5302250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9161" name="Rectangle 12"/>
          <p:cNvSpPr/>
          <p:nvPr/>
        </p:nvSpPr>
        <p:spPr>
          <a:xfrm>
            <a:off x="539750" y="52768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49162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3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4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65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9166" name="Line 17"/>
          <p:cNvSpPr/>
          <p:nvPr/>
        </p:nvSpPr>
        <p:spPr>
          <a:xfrm flipH="1" flipV="1">
            <a:off x="6443663" y="32131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49167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49168" name="Rectangle 19"/>
          <p:cNvSpPr/>
          <p:nvPr/>
        </p:nvSpPr>
        <p:spPr>
          <a:xfrm>
            <a:off x="6507163" y="31877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49169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0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9171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2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3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9174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5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6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49177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8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79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80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81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49182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49183" name="Line 34"/>
          <p:cNvSpPr/>
          <p:nvPr/>
        </p:nvSpPr>
        <p:spPr>
          <a:xfrm flipV="1">
            <a:off x="5580063" y="382270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184" name="Rectangle 35"/>
          <p:cNvSpPr/>
          <p:nvPr/>
        </p:nvSpPr>
        <p:spPr>
          <a:xfrm>
            <a:off x="5580063" y="38242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</a:p>
        </p:txBody>
      </p:sp>
      <p:sp>
        <p:nvSpPr>
          <p:cNvPr id="49185" name="Rectangle 68"/>
          <p:cNvSpPr/>
          <p:nvPr/>
        </p:nvSpPr>
        <p:spPr>
          <a:xfrm>
            <a:off x="5580063" y="33924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49186" name="Line 69"/>
          <p:cNvSpPr/>
          <p:nvPr/>
        </p:nvSpPr>
        <p:spPr>
          <a:xfrm flipV="1">
            <a:off x="5580063" y="3357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0182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0183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0184" name="Line 11"/>
          <p:cNvSpPr/>
          <p:nvPr/>
        </p:nvSpPr>
        <p:spPr>
          <a:xfrm flipV="1">
            <a:off x="539750" y="554196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0185" name="Rectangle 12"/>
          <p:cNvSpPr/>
          <p:nvPr/>
        </p:nvSpPr>
        <p:spPr>
          <a:xfrm>
            <a:off x="539750" y="5516563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0186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87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88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89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0190" name="Line 17"/>
          <p:cNvSpPr/>
          <p:nvPr/>
        </p:nvSpPr>
        <p:spPr>
          <a:xfrm flipH="1" flipV="1">
            <a:off x="6443663" y="36449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0191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0192" name="Rectangle 19"/>
          <p:cNvSpPr/>
          <p:nvPr/>
        </p:nvSpPr>
        <p:spPr>
          <a:xfrm>
            <a:off x="6507163" y="36195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50193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94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0195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96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97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0198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199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0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0201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2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3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4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5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50206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0207" name="Line 34"/>
          <p:cNvSpPr/>
          <p:nvPr/>
        </p:nvSpPr>
        <p:spPr>
          <a:xfrm flipV="1">
            <a:off x="5580063" y="382270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208" name="Rectangle 35"/>
          <p:cNvSpPr/>
          <p:nvPr/>
        </p:nvSpPr>
        <p:spPr>
          <a:xfrm>
            <a:off x="5580063" y="38242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实验五  分析和翻译程序的自动生成工具</a:t>
            </a:r>
            <a:r>
              <a:rPr lang="en-US" altLang="zh-CN" dirty="0" err="1"/>
              <a:t>yacc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5271135"/>
          </a:xfrm>
        </p:spPr>
        <p:txBody>
          <a:bodyPr/>
          <a:lstStyle/>
          <a:p>
            <a:pPr lvl="0"/>
            <a:endParaRPr lang="en-US" altLang="zh-CN" sz="2400" dirty="0"/>
          </a:p>
          <a:p>
            <a:pPr lvl="0"/>
            <a:r>
              <a:rPr lang="en-US" altLang="zh-CN" sz="2400" dirty="0"/>
              <a:t>2</a:t>
            </a:r>
            <a:r>
              <a:rPr lang="zh-CN" altLang="en-US" sz="2400" dirty="0"/>
              <a:t>人或</a:t>
            </a:r>
            <a:r>
              <a:rPr lang="en-US" altLang="zh-CN" sz="2400" dirty="0"/>
              <a:t>3</a:t>
            </a:r>
            <a:r>
              <a:rPr lang="zh-CN" altLang="en-US" sz="2400" dirty="0"/>
              <a:t>人组成小组（共两组）汇报</a:t>
            </a:r>
          </a:p>
          <a:p>
            <a:pPr lvl="0"/>
            <a:r>
              <a:rPr lang="zh-CN" altLang="en-US" sz="2400" dirty="0"/>
              <a:t>第</a:t>
            </a:r>
            <a:r>
              <a:rPr lang="en-US" altLang="zh-CN" sz="2400" dirty="0"/>
              <a:t>14</a:t>
            </a:r>
            <a:r>
              <a:rPr lang="zh-CN" altLang="en-US" sz="2400" dirty="0"/>
              <a:t>周（</a:t>
            </a:r>
            <a:r>
              <a:rPr lang="en-US" altLang="zh-CN" sz="2400" dirty="0"/>
              <a:t>2024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3</a:t>
            </a:r>
            <a:r>
              <a:rPr lang="zh-CN" altLang="en-US" sz="2400" dirty="0"/>
              <a:t>日）。</a:t>
            </a:r>
          </a:p>
          <a:p>
            <a:pPr lvl="0"/>
            <a:r>
              <a:rPr lang="zh-CN" altLang="en-US" sz="2400" dirty="0"/>
              <a:t>主要内容</a:t>
            </a:r>
          </a:p>
          <a:p>
            <a:pPr lvl="1"/>
            <a:r>
              <a:rPr lang="en-US" altLang="zh-CN" sz="2000" dirty="0" err="1"/>
              <a:t>Yacc</a:t>
            </a:r>
            <a:r>
              <a:rPr lang="zh-CN" altLang="en-US" sz="2000" dirty="0"/>
              <a:t>工具的描述文件</a:t>
            </a:r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 err="1"/>
              <a:t>yacc</a:t>
            </a:r>
            <a:r>
              <a:rPr lang="zh-CN" altLang="en-US" sz="2000" dirty="0"/>
              <a:t>工具实现一个例子（两组需事先讨论，避免重复）。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1206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1207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1208" name="Line 11"/>
          <p:cNvSpPr/>
          <p:nvPr/>
        </p:nvSpPr>
        <p:spPr>
          <a:xfrm flipV="1">
            <a:off x="539750" y="580548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1209" name="Rectangle 12"/>
          <p:cNvSpPr/>
          <p:nvPr/>
        </p:nvSpPr>
        <p:spPr>
          <a:xfrm>
            <a:off x="539750" y="578008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1210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1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2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3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1214" name="Line 17"/>
          <p:cNvSpPr/>
          <p:nvPr/>
        </p:nvSpPr>
        <p:spPr>
          <a:xfrm flipH="1" flipV="1">
            <a:off x="6443663" y="40767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1215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1216" name="Rectangle 19"/>
          <p:cNvSpPr/>
          <p:nvPr/>
        </p:nvSpPr>
        <p:spPr>
          <a:xfrm>
            <a:off x="6507163" y="40513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51217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18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1219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0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1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1222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3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4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1225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6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7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8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29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51230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AutoShape 4">
            <a:hlinkClick r:id="" action="ppaction://hlinkshowjump?jump=nextslide"/>
          </p:cNvPr>
          <p:cNvSpPr/>
          <p:nvPr/>
        </p:nvSpPr>
        <p:spPr>
          <a:xfrm>
            <a:off x="8382000" y="6553200"/>
            <a:ext cx="179388" cy="107950"/>
          </a:xfrm>
          <a:prstGeom prst="actionButtonForwardNext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26" name="AutoShape 5">
            <a:hlinkClick r:id="" action="ppaction://hlinkshowjump?jump=previousslide"/>
          </p:cNvPr>
          <p:cNvSpPr/>
          <p:nvPr/>
        </p:nvSpPr>
        <p:spPr>
          <a:xfrm>
            <a:off x="8077200" y="6553200"/>
            <a:ext cx="179388" cy="107950"/>
          </a:xfrm>
          <a:prstGeom prst="actionButtonBackPrevious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27" name="AutoShape 6">
            <a:hlinkClick r:id="" action="ppaction://hlinkshowjump?jump=firstslide"/>
          </p:cNvPr>
          <p:cNvSpPr/>
          <p:nvPr/>
        </p:nvSpPr>
        <p:spPr>
          <a:xfrm>
            <a:off x="7772400" y="6553200"/>
            <a:ext cx="179388" cy="107950"/>
          </a:xfrm>
          <a:prstGeom prst="actionButtonBeginning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28" name="AutoShape 7">
            <a:hlinkClick r:id="" action="ppaction://hlinkshowjump?jump=lastslide"/>
          </p:cNvPr>
          <p:cNvSpPr/>
          <p:nvPr/>
        </p:nvSpPr>
        <p:spPr>
          <a:xfrm>
            <a:off x="8686800" y="6553200"/>
            <a:ext cx="179388" cy="107950"/>
          </a:xfrm>
          <a:prstGeom prst="actionButtonEnd">
            <a:avLst/>
          </a:prstGeom>
          <a:solidFill>
            <a:schemeClr val="accent1"/>
          </a:solidFill>
          <a:ln w="12700" cap="flat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2229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2230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2231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2232" name="Line 11"/>
          <p:cNvSpPr/>
          <p:nvPr/>
        </p:nvSpPr>
        <p:spPr>
          <a:xfrm flipV="1">
            <a:off x="539750" y="602138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2233" name="Rectangle 12"/>
          <p:cNvSpPr/>
          <p:nvPr/>
        </p:nvSpPr>
        <p:spPr>
          <a:xfrm>
            <a:off x="539750" y="599598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2234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5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6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37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2238" name="Line 17"/>
          <p:cNvSpPr/>
          <p:nvPr/>
        </p:nvSpPr>
        <p:spPr>
          <a:xfrm flipH="1" flipV="1">
            <a:off x="6443663" y="40767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2239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2240" name="Rectangle 19"/>
          <p:cNvSpPr/>
          <p:nvPr/>
        </p:nvSpPr>
        <p:spPr>
          <a:xfrm>
            <a:off x="6507163" y="40513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52241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2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2243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4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5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2246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7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48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2249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0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1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2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253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52254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325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325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3256" name="Line 11"/>
          <p:cNvSpPr/>
          <p:nvPr/>
        </p:nvSpPr>
        <p:spPr>
          <a:xfrm flipV="1">
            <a:off x="539750" y="623728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3257" name="Rectangle 12"/>
          <p:cNvSpPr/>
          <p:nvPr/>
        </p:nvSpPr>
        <p:spPr>
          <a:xfrm>
            <a:off x="539750" y="621188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3258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59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0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1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3262" name="Rectangle 18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3263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4" name="Rectangle 21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3265" name="Line 22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6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7" name="Rectangle 24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3268" name="Line 25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69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70" name="Rectangle 27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3271" name="Line 28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72" name="Line 29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73" name="Line 30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74" name="Line 31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75" name="Rectangle 32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5</a:t>
            </a:r>
          </a:p>
        </p:txBody>
      </p:sp>
      <p:sp>
        <p:nvSpPr>
          <p:cNvPr id="53276" name="Rectangle 33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3277" name="Line 34"/>
          <p:cNvSpPr/>
          <p:nvPr/>
        </p:nvSpPr>
        <p:spPr>
          <a:xfrm flipH="1" flipV="1">
            <a:off x="6443663" y="36449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3278" name="Rectangle 35"/>
          <p:cNvSpPr/>
          <p:nvPr/>
        </p:nvSpPr>
        <p:spPr>
          <a:xfrm>
            <a:off x="6507163" y="36195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  <p:sp>
        <p:nvSpPr>
          <p:cNvPr id="53279" name="Line 36"/>
          <p:cNvSpPr/>
          <p:nvPr/>
        </p:nvSpPr>
        <p:spPr>
          <a:xfrm flipV="1">
            <a:off x="5580063" y="382270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280" name="Rectangle 37"/>
          <p:cNvSpPr/>
          <p:nvPr/>
        </p:nvSpPr>
        <p:spPr>
          <a:xfrm>
            <a:off x="5580063" y="38242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427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427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4280" name="Line 11"/>
          <p:cNvSpPr/>
          <p:nvPr/>
        </p:nvSpPr>
        <p:spPr>
          <a:xfrm flipV="1">
            <a:off x="539750" y="645318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4281" name="Rectangle 12"/>
          <p:cNvSpPr/>
          <p:nvPr/>
        </p:nvSpPr>
        <p:spPr>
          <a:xfrm>
            <a:off x="539750" y="642778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4282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83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84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85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4286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4287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88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4289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0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1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4292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3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4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4295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6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7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8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299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4300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4301" name="Line 32"/>
          <p:cNvSpPr/>
          <p:nvPr/>
        </p:nvSpPr>
        <p:spPr>
          <a:xfrm flipH="1" flipV="1">
            <a:off x="6443663" y="40767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4302" name="Rectangle 33"/>
          <p:cNvSpPr/>
          <p:nvPr/>
        </p:nvSpPr>
        <p:spPr>
          <a:xfrm>
            <a:off x="6507163" y="40513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5302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5303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5304" name="Line 11"/>
          <p:cNvSpPr/>
          <p:nvPr/>
        </p:nvSpPr>
        <p:spPr>
          <a:xfrm flipV="1">
            <a:off x="539750" y="3741738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5305" name="Rectangle 12"/>
          <p:cNvSpPr/>
          <p:nvPr/>
        </p:nvSpPr>
        <p:spPr>
          <a:xfrm>
            <a:off x="539750" y="371633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5306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07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08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09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5310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5311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12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5313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14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15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5316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17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18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5319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20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21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22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323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5324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5325" name="Line 32"/>
          <p:cNvSpPr/>
          <p:nvPr/>
        </p:nvSpPr>
        <p:spPr>
          <a:xfrm flipH="1" flipV="1">
            <a:off x="6443663" y="40767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5326" name="Rectangle 33"/>
          <p:cNvSpPr/>
          <p:nvPr/>
        </p:nvSpPr>
        <p:spPr>
          <a:xfrm>
            <a:off x="6507163" y="40513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6326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6327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6328" name="Line 11"/>
          <p:cNvSpPr/>
          <p:nvPr/>
        </p:nvSpPr>
        <p:spPr>
          <a:xfrm flipV="1">
            <a:off x="539750" y="395922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6329" name="Rectangle 12"/>
          <p:cNvSpPr/>
          <p:nvPr/>
        </p:nvSpPr>
        <p:spPr>
          <a:xfrm>
            <a:off x="539750" y="39338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6330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1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2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3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6334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6335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6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6337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8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39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6340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1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2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6343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4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5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6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47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6348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6349" name="Line 34"/>
          <p:cNvSpPr/>
          <p:nvPr/>
        </p:nvSpPr>
        <p:spPr>
          <a:xfrm flipV="1">
            <a:off x="5580063" y="3813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50" name="Rectangle 35"/>
          <p:cNvSpPr/>
          <p:nvPr/>
        </p:nvSpPr>
        <p:spPr>
          <a:xfrm>
            <a:off x="5580063" y="381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6351" name="Line 36"/>
          <p:cNvSpPr/>
          <p:nvPr/>
        </p:nvSpPr>
        <p:spPr>
          <a:xfrm flipH="1" flipV="1">
            <a:off x="6443663" y="36703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6352" name="Rectangle 37"/>
          <p:cNvSpPr/>
          <p:nvPr/>
        </p:nvSpPr>
        <p:spPr>
          <a:xfrm>
            <a:off x="6507163" y="36449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7350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7351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7352" name="Line 11"/>
          <p:cNvSpPr/>
          <p:nvPr/>
        </p:nvSpPr>
        <p:spPr>
          <a:xfrm flipV="1">
            <a:off x="539750" y="417512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7353" name="Rectangle 12"/>
          <p:cNvSpPr/>
          <p:nvPr/>
        </p:nvSpPr>
        <p:spPr>
          <a:xfrm>
            <a:off x="539750" y="41497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7354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55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56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57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7358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7359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0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61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2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3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64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5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6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67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8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69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70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71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72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7373" name="Line 32"/>
          <p:cNvSpPr/>
          <p:nvPr/>
        </p:nvSpPr>
        <p:spPr>
          <a:xfrm flipV="1">
            <a:off x="5580063" y="3813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74" name="Rectangle 33"/>
          <p:cNvSpPr/>
          <p:nvPr/>
        </p:nvSpPr>
        <p:spPr>
          <a:xfrm>
            <a:off x="5580063" y="381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75" name="Line 36"/>
          <p:cNvSpPr/>
          <p:nvPr/>
        </p:nvSpPr>
        <p:spPr>
          <a:xfrm flipV="1">
            <a:off x="5580063" y="3390900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76" name="Rectangle 37"/>
          <p:cNvSpPr/>
          <p:nvPr/>
        </p:nvSpPr>
        <p:spPr>
          <a:xfrm>
            <a:off x="5580063" y="3392488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7377" name="Line 38"/>
          <p:cNvSpPr/>
          <p:nvPr/>
        </p:nvSpPr>
        <p:spPr>
          <a:xfrm flipH="1" flipV="1">
            <a:off x="6443663" y="3248025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7378" name="Rectangle 39"/>
          <p:cNvSpPr/>
          <p:nvPr/>
        </p:nvSpPr>
        <p:spPr>
          <a:xfrm>
            <a:off x="6507163" y="3222625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8374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8375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8376" name="Line 11"/>
          <p:cNvSpPr/>
          <p:nvPr/>
        </p:nvSpPr>
        <p:spPr>
          <a:xfrm flipV="1">
            <a:off x="539750" y="4391025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8377" name="Rectangle 12"/>
          <p:cNvSpPr/>
          <p:nvPr/>
        </p:nvSpPr>
        <p:spPr>
          <a:xfrm>
            <a:off x="539750" y="4365625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8378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79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0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1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8382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8383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4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8385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6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7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8388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89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0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8391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2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3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4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5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8396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8397" name="Line 32"/>
          <p:cNvSpPr/>
          <p:nvPr/>
        </p:nvSpPr>
        <p:spPr>
          <a:xfrm flipV="1">
            <a:off x="5580063" y="38131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398" name="Rectangle 33"/>
          <p:cNvSpPr/>
          <p:nvPr/>
        </p:nvSpPr>
        <p:spPr>
          <a:xfrm>
            <a:off x="5580063" y="381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8399" name="Line 34"/>
          <p:cNvSpPr/>
          <p:nvPr/>
        </p:nvSpPr>
        <p:spPr>
          <a:xfrm flipH="1" flipV="1">
            <a:off x="6443663" y="36449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8400" name="Rectangle 35"/>
          <p:cNvSpPr/>
          <p:nvPr/>
        </p:nvSpPr>
        <p:spPr>
          <a:xfrm>
            <a:off x="6507163" y="36195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7" name="Text Box 8"/>
          <p:cNvSpPr txBox="1"/>
          <p:nvPr/>
        </p:nvSpPr>
        <p:spPr>
          <a:xfrm>
            <a:off x="7021513" y="1125538"/>
            <a:ext cx="1943100" cy="53038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例</a:t>
            </a:r>
          </a:p>
          <a:p>
            <a:pPr>
              <a:buNone/>
            </a:pPr>
            <a:endParaRPr lang="zh-CN" altLang="en-US" sz="1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buNone/>
            </a:pP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const  a=10;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var    b,c;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procedure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c:=b+a;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while b#0 do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begin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call p;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write(2*c);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  read(b);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  end</a:t>
            </a:r>
            <a:b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</a:br>
            <a:r>
              <a:rPr lang="en-US" altLang="zh-CN" sz="2000" b="0" dirty="0">
                <a:latin typeface="Arial" panose="020B0604020202020204" pitchFamily="34" charset="0"/>
                <a:ea typeface="楷体_GB2312" pitchFamily="49" charset="-122"/>
              </a:rPr>
              <a:t>end.</a:t>
            </a:r>
          </a:p>
        </p:txBody>
      </p:sp>
      <p:sp>
        <p:nvSpPr>
          <p:cNvPr id="59398" name="Text Box 9"/>
          <p:cNvSpPr txBox="1"/>
          <p:nvPr/>
        </p:nvSpPr>
        <p:spPr>
          <a:xfrm>
            <a:off x="971550" y="1052513"/>
            <a:ext cx="4248150" cy="5807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( 0) jmp 0 8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转向主程序入口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( 1) jmp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转向过程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( 2) int 0 3 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为过程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开辟空间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( 3) lod 1 3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( 4) lit 0 10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取常数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( 5) opr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次栈顶与栈顶相加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( 6) sto 1 4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( 7) opr 0 0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退栈并返回调用点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( 8) int 0 5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主程序入口开辟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5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个栈空间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( 9) opr 0 16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从命令行读入值置于栈顶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(10)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将栈顶值存入变量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 lod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(12) lit 0 0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0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(13) opr 0 9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次栈顶与栈顶是否不等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(14) jpc 0 24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相等时转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（条件不满足转）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(15) cal 0 2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调用过程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(16) lit 0 2  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常数值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进栈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(17) lod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将变量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的值取至栈顶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(18) opr 0 4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次栈顶与栈顶相乘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(2*c)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(19) opr 0 14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栈顶值输出至屏幕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(20) opr 0 15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换行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(21) opr 0 16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从命令行读取值到栈顶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(22) sto 0 3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栈顶值送变量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中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(23) jmp 0 11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无条件转到循环入口</a:t>
            </a: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(11)</a:t>
            </a:r>
          </a:p>
          <a:p>
            <a:pPr>
              <a:buNone/>
            </a:pPr>
            <a:r>
              <a:rPr lang="en-US" altLang="zh-CN" sz="1500" dirty="0">
                <a:latin typeface="Arial" panose="020B0604020202020204" pitchFamily="34" charset="0"/>
                <a:ea typeface="楷体_GB2312" pitchFamily="49" charset="-122"/>
              </a:rPr>
              <a:t>(24) opr 0 0        </a:t>
            </a:r>
            <a:r>
              <a:rPr lang="zh-CN" altLang="en-US" sz="1500" dirty="0">
                <a:latin typeface="Arial" panose="020B0604020202020204" pitchFamily="34" charset="0"/>
                <a:ea typeface="楷体_GB2312" pitchFamily="49" charset="-122"/>
              </a:rPr>
              <a:t>结束退栈</a:t>
            </a:r>
          </a:p>
        </p:txBody>
      </p:sp>
      <p:sp>
        <p:nvSpPr>
          <p:cNvPr id="59399" name="Rectangle 10"/>
          <p:cNvSpPr/>
          <p:nvPr/>
        </p:nvSpPr>
        <p:spPr>
          <a:xfrm>
            <a:off x="1512888" y="188913"/>
            <a:ext cx="3851275" cy="6413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90000"/>
              </a:lnSpc>
              <a:buClrTx/>
              <a:buFontTx/>
              <a:buNone/>
            </a:pP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类</a:t>
            </a:r>
            <a:r>
              <a:rPr lang="en-US" altLang="zh-CN" sz="4000" b="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P-code</a:t>
            </a:r>
            <a:r>
              <a:rPr lang="zh-CN" altLang="en-US" sz="4000" dirty="0">
                <a:solidFill>
                  <a:srgbClr val="800080"/>
                </a:solidFill>
                <a:latin typeface="Arial" panose="020B0604020202020204" pitchFamily="34" charset="0"/>
                <a:ea typeface="华文行楷" pitchFamily="2" charset="-122"/>
              </a:rPr>
              <a:t>虚拟机</a:t>
            </a:r>
          </a:p>
        </p:txBody>
      </p:sp>
      <p:sp>
        <p:nvSpPr>
          <p:cNvPr id="59400" name="Line 11"/>
          <p:cNvSpPr/>
          <p:nvPr/>
        </p:nvSpPr>
        <p:spPr>
          <a:xfrm flipV="1">
            <a:off x="539750" y="6742113"/>
            <a:ext cx="4318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9401" name="Rectangle 12"/>
          <p:cNvSpPr/>
          <p:nvPr/>
        </p:nvSpPr>
        <p:spPr>
          <a:xfrm>
            <a:off x="539750" y="6237288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p</a:t>
            </a:r>
          </a:p>
        </p:txBody>
      </p:sp>
      <p:sp>
        <p:nvSpPr>
          <p:cNvPr id="59402" name="Line 13"/>
          <p:cNvSpPr/>
          <p:nvPr/>
        </p:nvSpPr>
        <p:spPr>
          <a:xfrm>
            <a:off x="55800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3" name="Line 14"/>
          <p:cNvSpPr/>
          <p:nvPr/>
        </p:nvSpPr>
        <p:spPr>
          <a:xfrm>
            <a:off x="6443663" y="1268413"/>
            <a:ext cx="0" cy="511175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4" name="Line 15"/>
          <p:cNvSpPr/>
          <p:nvPr/>
        </p:nvSpPr>
        <p:spPr>
          <a:xfrm flipV="1">
            <a:off x="5580063" y="63801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5" name="Line 16"/>
          <p:cNvSpPr/>
          <p:nvPr/>
        </p:nvSpPr>
        <p:spPr>
          <a:xfrm flipV="1">
            <a:off x="5219700" y="6165850"/>
            <a:ext cx="360363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9406" name="Rectangle 17"/>
          <p:cNvSpPr/>
          <p:nvPr/>
        </p:nvSpPr>
        <p:spPr>
          <a:xfrm>
            <a:off x="5210175" y="6140450"/>
            <a:ext cx="369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</a:p>
        </p:txBody>
      </p:sp>
      <p:sp>
        <p:nvSpPr>
          <p:cNvPr id="59407" name="Line 18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08" name="Rectangle 19"/>
          <p:cNvSpPr/>
          <p:nvPr/>
        </p:nvSpPr>
        <p:spPr>
          <a:xfrm>
            <a:off x="5580063" y="59483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9409" name="Line 20"/>
          <p:cNvSpPr/>
          <p:nvPr/>
        </p:nvSpPr>
        <p:spPr>
          <a:xfrm flipV="1">
            <a:off x="5580063" y="59483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0" name="Line 21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1" name="Rectangle 22"/>
          <p:cNvSpPr/>
          <p:nvPr/>
        </p:nvSpPr>
        <p:spPr>
          <a:xfrm>
            <a:off x="5580063" y="55165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9412" name="Line 23"/>
          <p:cNvSpPr/>
          <p:nvPr/>
        </p:nvSpPr>
        <p:spPr>
          <a:xfrm flipV="1">
            <a:off x="5580063" y="55165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3" name="Line 24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4" name="Rectangle 25"/>
          <p:cNvSpPr/>
          <p:nvPr/>
        </p:nvSpPr>
        <p:spPr>
          <a:xfrm>
            <a:off x="5580063" y="50847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9415" name="Line 26"/>
          <p:cNvSpPr/>
          <p:nvPr/>
        </p:nvSpPr>
        <p:spPr>
          <a:xfrm flipV="1">
            <a:off x="5580063" y="50847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6" name="Line 27"/>
          <p:cNvSpPr/>
          <p:nvPr/>
        </p:nvSpPr>
        <p:spPr>
          <a:xfrm flipV="1">
            <a:off x="5580063" y="4652963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7" name="Line 28"/>
          <p:cNvSpPr/>
          <p:nvPr/>
        </p:nvSpPr>
        <p:spPr>
          <a:xfrm flipV="1">
            <a:off x="5580063" y="46513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8" name="Line 29"/>
          <p:cNvSpPr/>
          <p:nvPr/>
        </p:nvSpPr>
        <p:spPr>
          <a:xfrm flipV="1">
            <a:off x="5580063" y="4219575"/>
            <a:ext cx="863600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19" name="Rectangle 30"/>
          <p:cNvSpPr/>
          <p:nvPr/>
        </p:nvSpPr>
        <p:spPr>
          <a:xfrm>
            <a:off x="5580063" y="46529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0</a:t>
            </a:r>
          </a:p>
        </p:txBody>
      </p:sp>
      <p:sp>
        <p:nvSpPr>
          <p:cNvPr id="59420" name="Rectangle 31"/>
          <p:cNvSpPr/>
          <p:nvPr/>
        </p:nvSpPr>
        <p:spPr>
          <a:xfrm>
            <a:off x="5580063" y="4221163"/>
            <a:ext cx="792162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buNone/>
            </a:pPr>
            <a:r>
              <a:rPr lang="en-US" altLang="zh-CN" sz="2000" b="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15</a:t>
            </a:r>
          </a:p>
        </p:txBody>
      </p:sp>
      <p:sp>
        <p:nvSpPr>
          <p:cNvPr id="59421" name="Line 32"/>
          <p:cNvSpPr/>
          <p:nvPr/>
        </p:nvSpPr>
        <p:spPr>
          <a:xfrm flipH="1" flipV="1">
            <a:off x="6443663" y="4076700"/>
            <a:ext cx="360362" cy="0"/>
          </a:xfrm>
          <a:prstGeom prst="line">
            <a:avLst/>
          </a:prstGeom>
          <a:ln w="9525" cap="flat" cmpd="sng">
            <a:solidFill>
              <a:srgbClr val="800080"/>
            </a:solidFill>
            <a:prstDash val="solid"/>
            <a:round/>
            <a:headEnd type="none" w="med" len="med"/>
            <a:tailEnd type="stealth" w="lg" len="med"/>
          </a:ln>
        </p:spPr>
      </p:sp>
      <p:sp>
        <p:nvSpPr>
          <p:cNvPr id="59422" name="Rectangle 33"/>
          <p:cNvSpPr/>
          <p:nvPr/>
        </p:nvSpPr>
        <p:spPr>
          <a:xfrm>
            <a:off x="6507163" y="4051300"/>
            <a:ext cx="28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800080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实验六 运行时的存储组织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5271135"/>
          </a:xfrm>
        </p:spPr>
        <p:txBody>
          <a:bodyPr/>
          <a:lstStyle/>
          <a:p>
            <a:r>
              <a:rPr lang="zh-CN" altLang="en-US" sz="2400" dirty="0"/>
              <a:t>授课教师主讲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0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日）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主要内容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运行时栈的布局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过程调用</a:t>
            </a:r>
          </a:p>
        </p:txBody>
      </p:sp>
    </p:spTree>
    <p:extLst>
      <p:ext uri="{BB962C8B-B14F-4D97-AF65-F5344CB8AC3E}">
        <p14:creationId xmlns:p14="http://schemas.microsoft.com/office/powerpoint/2010/main" val="30874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实验七 编译器的分析和开发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7305"/>
            <a:ext cx="8229600" cy="5271135"/>
          </a:xfrm>
        </p:spPr>
        <p:txBody>
          <a:bodyPr/>
          <a:lstStyle/>
          <a:p>
            <a:pPr lvl="0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人一小组。</a:t>
            </a:r>
          </a:p>
          <a:p>
            <a:pPr lvl="0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日）汇报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主要内容（任选一）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方案一：分析并完善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PL/0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编译器（课本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P296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方案二：分析并完善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Decaf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编译器（课本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P297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方案三：分析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GCC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编译器（课本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P336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方案四：</a:t>
            </a:r>
            <a:r>
              <a:rPr lang="zh-CN" altLang="en-US" sz="2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自制语言并实现其编译器</a:t>
            </a:r>
            <a:endParaRPr lang="zh-CN" altLang="en-US" sz="2000" dirty="0">
              <a:solidFill>
                <a:srgbClr val="80008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方案五：分析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JavaScript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编译器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方案六：分析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MySQL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编译器</a:t>
            </a:r>
          </a:p>
          <a:p>
            <a:pPr lvl="1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方案七：分析智能合约语言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Solidty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的编译器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方案八：分析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编译器</a:t>
            </a:r>
          </a:p>
          <a:p>
            <a:pPr lvl="1"/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方案九：分析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Java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编译器</a:t>
            </a:r>
            <a:endParaRPr lang="zh-CN" altLang="en-US" sz="2000" dirty="0">
              <a:solidFill>
                <a:srgbClr val="80008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>
              <a:buNone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。。。。。。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>
      <p:transition spd="med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k5ODM0YmMxOWJiYWQyNDU4MGIzYWRmYTA0ZmI5NDcifQ=="/>
  <p:tag name="KSO_WPP_MARK_KEY" val="c373c985-b460-4f55-a336-c950b66fcbf5"/>
</p:tagLst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800080"/>
          </a:buClr>
          <a:buSzTx/>
          <a:buFont typeface="Wingdings" panose="05000000000000000000" pitchFamily="2" charset="2"/>
          <a:buChar char="²"/>
          <a:defRPr kumimoji="1" lang="zh-CN" altLang="en-US" sz="3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800080"/>
          </a:buClr>
          <a:buSzTx/>
          <a:buFont typeface="Wingdings" panose="05000000000000000000" pitchFamily="2" charset="2"/>
          <a:buChar char="²"/>
          <a:defRPr kumimoji="1" lang="zh-CN" altLang="en-US" sz="3200" b="1" i="0" u="none" strike="noStrike" cap="none" normalizeH="0" baseline="0" smtClean="0">
            <a:ln>
              <a:noFill/>
            </a:ln>
            <a:solidFill>
              <a:srgbClr val="333399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15060</Words>
  <Application>Microsoft Office PowerPoint</Application>
  <PresentationFormat>全屏显示(4:3)</PresentationFormat>
  <Paragraphs>1614</Paragraphs>
  <Slides>78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3" baseType="lpstr">
      <vt:lpstr>黑体</vt:lpstr>
      <vt:lpstr>华文行楷</vt:lpstr>
      <vt:lpstr>楷体_GB2312</vt:lpstr>
      <vt:lpstr>宋体</vt:lpstr>
      <vt:lpstr>微软雅黑</vt:lpstr>
      <vt:lpstr>Arial</vt:lpstr>
      <vt:lpstr>Calibri</vt:lpstr>
      <vt:lpstr>Monotype Sorts</vt:lpstr>
      <vt:lpstr>Symbol</vt:lpstr>
      <vt:lpstr>Tahoma</vt:lpstr>
      <vt:lpstr>Times New Roman</vt:lpstr>
      <vt:lpstr>Wingdings</vt:lpstr>
      <vt:lpstr>Wingdings 2</vt:lpstr>
      <vt:lpstr>Capsules</vt:lpstr>
      <vt:lpstr>Microsoft Visio 2003-2010 Drawing</vt:lpstr>
      <vt:lpstr>编译原理实验内容 </vt:lpstr>
      <vt:lpstr> Donald E. Knuth：Turing Award </vt:lpstr>
      <vt:lpstr>实验一 hello world 生命周期 </vt:lpstr>
      <vt:lpstr>实验二 PL/0编译系统 </vt:lpstr>
      <vt:lpstr>实验三 词法分析程序 </vt:lpstr>
      <vt:lpstr>实验四  自顶向下语法分析程序 </vt:lpstr>
      <vt:lpstr>实验五  分析和翻译程序的自动生成工具yacc </vt:lpstr>
      <vt:lpstr>实验六 运行时的存储组织 </vt:lpstr>
      <vt:lpstr>实验七 编译器的分析和开发 </vt:lpstr>
      <vt:lpstr>实验一  “Hello world”的生命周期 </vt:lpstr>
      <vt:lpstr>PowerPoint 演示文稿</vt:lpstr>
      <vt:lpstr>可执行程序是怎样生成的？-----预处理</vt:lpstr>
      <vt:lpstr>预处理</vt:lpstr>
      <vt:lpstr>预处理</vt:lpstr>
      <vt:lpstr>可执行程序是怎样生成的？-----编译</vt:lpstr>
      <vt:lpstr>编译</vt:lpstr>
      <vt:lpstr>编译（例子）</vt:lpstr>
      <vt:lpstr>可执行程序是怎样生成的？-----汇编</vt:lpstr>
      <vt:lpstr>汇编</vt:lpstr>
      <vt:lpstr>可执行程序是怎样生成的？-----链接</vt:lpstr>
      <vt:lpstr>PowerPoint 演示文稿</vt:lpstr>
      <vt:lpstr>PowerPoint 演示文稿</vt:lpstr>
      <vt:lpstr>实验一   PL/0编译程序总体结构介绍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wanglc</cp:lastModifiedBy>
  <cp:revision>623</cp:revision>
  <dcterms:created xsi:type="dcterms:W3CDTF">2002-02-03T03:17:00Z</dcterms:created>
  <dcterms:modified xsi:type="dcterms:W3CDTF">2024-11-05T07:59:40Z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B4EA90D92A934C6EB4DA380BE478886C</vt:lpwstr>
  </property>
</Properties>
</file>